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17"/>
  </p:notesMasterIdLst>
  <p:sldIdLst>
    <p:sldId id="299" r:id="rId3"/>
    <p:sldId id="338" r:id="rId4"/>
    <p:sldId id="336" r:id="rId5"/>
    <p:sldId id="339" r:id="rId6"/>
    <p:sldId id="301" r:id="rId7"/>
    <p:sldId id="330" r:id="rId8"/>
    <p:sldId id="349" r:id="rId9"/>
    <p:sldId id="341" r:id="rId10"/>
    <p:sldId id="342" r:id="rId11"/>
    <p:sldId id="351" r:id="rId12"/>
    <p:sldId id="347" r:id="rId13"/>
    <p:sldId id="352" r:id="rId14"/>
    <p:sldId id="319" r:id="rId15"/>
    <p:sldId id="331" r:id="rId16"/>
  </p:sldIdLst>
  <p:sldSz cx="9144000" cy="6858000" type="screen4x3"/>
  <p:notesSz cx="6797675" cy="987425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50736"/>
    <a:srgbClr val="FF3300"/>
    <a:srgbClr val="920000"/>
    <a:srgbClr val="A20000"/>
    <a:srgbClr val="FF5B5B"/>
    <a:srgbClr val="E83618"/>
    <a:srgbClr val="FF656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33" autoAdjust="0"/>
  </p:normalViewPr>
  <p:slideViewPr>
    <p:cSldViewPr snapToGrid="0">
      <p:cViewPr>
        <p:scale>
          <a:sx n="90" d="100"/>
          <a:sy n="90" d="100"/>
        </p:scale>
        <p:origin x="-984" y="-354"/>
      </p:cViewPr>
      <p:guideLst>
        <p:guide orient="horz" pos="4319"/>
        <p:guide pos="5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0C3EF-AE8D-4739-895A-8E1E32E6A77A}" type="doc">
      <dgm:prSet loTypeId="urn:microsoft.com/office/officeart/2009/3/layout/DescendingProcess" loCatId="process" qsTypeId="urn:microsoft.com/office/officeart/2005/8/quickstyle/3d2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67DF985E-6701-47F0-99FE-353FEB5D33CE}">
      <dgm:prSet phldrT="[Текст]"/>
      <dgm:spPr/>
      <dgm:t>
        <a:bodyPr/>
        <a:lstStyle/>
        <a:p>
          <a:endParaRPr lang="ru-RU" dirty="0">
            <a:solidFill>
              <a:schemeClr val="accent4">
                <a:lumMod val="75000"/>
              </a:schemeClr>
            </a:solidFill>
          </a:endParaRPr>
        </a:p>
      </dgm:t>
    </dgm:pt>
    <dgm:pt modelId="{16403DEF-6D71-4DD9-A0EE-00F6610C59D4}" type="parTrans" cxnId="{734E2D5E-F3DC-487C-A9E3-9FFF80BD80B1}">
      <dgm:prSet/>
      <dgm:spPr/>
      <dgm:t>
        <a:bodyPr/>
        <a:lstStyle/>
        <a:p>
          <a:endParaRPr lang="ru-RU"/>
        </a:p>
      </dgm:t>
    </dgm:pt>
    <dgm:pt modelId="{79026954-5E67-411B-A403-189616433C57}" type="sibTrans" cxnId="{734E2D5E-F3DC-487C-A9E3-9FFF80BD80B1}">
      <dgm:prSet/>
      <dgm:spPr/>
      <dgm:t>
        <a:bodyPr/>
        <a:lstStyle/>
        <a:p>
          <a:endParaRPr lang="ru-RU"/>
        </a:p>
      </dgm:t>
    </dgm:pt>
    <dgm:pt modelId="{E4188A6E-2EA6-4671-8506-A8E12EF7EC20}">
      <dgm:prSet phldrT="[Текст]" custT="1"/>
      <dgm:spPr/>
      <dgm:t>
        <a:bodyPr/>
        <a:lstStyle/>
        <a:p>
          <a:r>
            <a:rPr lang="az-Latn-AZ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Qoşulma</a:t>
          </a:r>
          <a:endParaRPr lang="ru-RU" sz="2000" b="1" dirty="0">
            <a:solidFill>
              <a:schemeClr val="accent4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17837E8-FBFC-4755-9B1E-D3CEF83B20DA}" type="parTrans" cxnId="{38E84B57-DC4E-4516-A358-0C61444CE1DE}">
      <dgm:prSet/>
      <dgm:spPr/>
      <dgm:t>
        <a:bodyPr/>
        <a:lstStyle/>
        <a:p>
          <a:endParaRPr lang="ru-RU"/>
        </a:p>
      </dgm:t>
    </dgm:pt>
    <dgm:pt modelId="{53285BE8-328E-435D-9DD2-299FFC38F3F4}" type="sibTrans" cxnId="{38E84B57-DC4E-4516-A358-0C61444CE1DE}">
      <dgm:prSet/>
      <dgm:spPr/>
      <dgm:t>
        <a:bodyPr/>
        <a:lstStyle/>
        <a:p>
          <a:endParaRPr lang="ru-RU">
            <a:solidFill>
              <a:schemeClr val="accent4">
                <a:lumMod val="75000"/>
              </a:schemeClr>
            </a:solidFill>
          </a:endParaRPr>
        </a:p>
      </dgm:t>
    </dgm:pt>
    <dgm:pt modelId="{5262ECB7-EA58-43A1-BD64-BE2C88800BCD}">
      <dgm:prSet phldrT="[Текст]" custT="1"/>
      <dgm:spPr/>
      <dgm:t>
        <a:bodyPr/>
        <a:lstStyle/>
        <a:p>
          <a:r>
            <a:rPr lang="az-Latn-AZ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Tətbiq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A407BE42-4898-4F08-832F-4E29175A22EA}" type="parTrans" cxnId="{66F0282F-C2E9-4DE5-9CE0-9CA6662B5DAB}">
      <dgm:prSet/>
      <dgm:spPr/>
      <dgm:t>
        <a:bodyPr/>
        <a:lstStyle/>
        <a:p>
          <a:endParaRPr lang="ru-RU"/>
        </a:p>
      </dgm:t>
    </dgm:pt>
    <dgm:pt modelId="{D9204BD6-1F33-42AD-9916-D88A9B1365C2}" type="sibTrans" cxnId="{66F0282F-C2E9-4DE5-9CE0-9CA6662B5DAB}">
      <dgm:prSet/>
      <dgm:spPr/>
      <dgm:t>
        <a:bodyPr/>
        <a:lstStyle/>
        <a:p>
          <a:endParaRPr lang="ru-RU">
            <a:solidFill>
              <a:schemeClr val="accent4">
                <a:lumMod val="75000"/>
              </a:schemeClr>
            </a:solidFill>
          </a:endParaRPr>
        </a:p>
      </dgm:t>
    </dgm:pt>
    <dgm:pt modelId="{03FD8D1C-3FDF-4E2F-AEC2-4BC92836848B}">
      <dgm:prSet phldrT="[Текст]" custT="1"/>
      <dgm:spPr/>
      <dgm:t>
        <a:bodyPr/>
        <a:lstStyle/>
        <a:p>
          <a:r>
            <a:rPr lang="az-Latn-AZ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Təlimlər</a:t>
          </a:r>
          <a:endParaRPr lang="ru-RU" sz="2000" b="1" dirty="0">
            <a:solidFill>
              <a:schemeClr val="accent4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0EB570D-D5A1-4339-9CD2-D5790C84D0A0}" type="parTrans" cxnId="{10D56295-F5A9-48F3-95E5-8A184715C207}">
      <dgm:prSet/>
      <dgm:spPr/>
      <dgm:t>
        <a:bodyPr/>
        <a:lstStyle/>
        <a:p>
          <a:endParaRPr lang="ru-RU"/>
        </a:p>
      </dgm:t>
    </dgm:pt>
    <dgm:pt modelId="{1634AAA7-45B1-4ABF-B1D5-F2DD2CBAB432}" type="sibTrans" cxnId="{10D56295-F5A9-48F3-95E5-8A184715C207}">
      <dgm:prSet/>
      <dgm:spPr/>
      <dgm:t>
        <a:bodyPr/>
        <a:lstStyle/>
        <a:p>
          <a:endParaRPr lang="ru-RU">
            <a:solidFill>
              <a:schemeClr val="accent4">
                <a:lumMod val="75000"/>
              </a:schemeClr>
            </a:solidFill>
          </a:endParaRPr>
        </a:p>
      </dgm:t>
    </dgm:pt>
    <dgm:pt modelId="{39152054-BC32-44D4-88DC-19A75BF4673B}">
      <dgm:prSet phldrT="[Текст]" custT="1"/>
      <dgm:spPr/>
      <dgm:t>
        <a:bodyPr/>
        <a:lstStyle/>
        <a:p>
          <a:r>
            <a:rPr lang="az-Latn-AZ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0 xərclər</a:t>
          </a:r>
          <a:endParaRPr lang="ru-RU" sz="2400" b="1" dirty="0">
            <a:solidFill>
              <a:schemeClr val="accent4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E2C7D0-CD13-484E-877C-061D052F0D18}" type="parTrans" cxnId="{11075D33-BAF0-4664-87BC-B13AC358ED7D}">
      <dgm:prSet/>
      <dgm:spPr/>
      <dgm:t>
        <a:bodyPr/>
        <a:lstStyle/>
        <a:p>
          <a:endParaRPr lang="ru-RU"/>
        </a:p>
      </dgm:t>
    </dgm:pt>
    <dgm:pt modelId="{8F55468B-9CF7-4B35-9481-6916E1A41305}" type="sibTrans" cxnId="{11075D33-BAF0-4664-87BC-B13AC358ED7D}">
      <dgm:prSet/>
      <dgm:spPr/>
      <dgm:t>
        <a:bodyPr/>
        <a:lstStyle/>
        <a:p>
          <a:endParaRPr lang="ru-RU"/>
        </a:p>
      </dgm:t>
    </dgm:pt>
    <dgm:pt modelId="{79815E0C-7E1A-4852-816D-F12702C8BD8F}" type="pres">
      <dgm:prSet presAssocID="{A240C3EF-AE8D-4739-895A-8E1E32E6A77A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ru-RU"/>
        </a:p>
      </dgm:t>
    </dgm:pt>
    <dgm:pt modelId="{5794DB71-B6BA-4111-BB72-B9A58D4EBDD0}" type="pres">
      <dgm:prSet presAssocID="{A240C3EF-AE8D-4739-895A-8E1E32E6A77A}" presName="arrowNode" presStyleLbl="node1" presStyleIdx="0" presStyleCnt="1" custLinFactNeighborX="1053"/>
      <dgm:spPr/>
    </dgm:pt>
    <dgm:pt modelId="{B6572728-21CB-4CE1-9964-E4527575E1AD}" type="pres">
      <dgm:prSet presAssocID="{67DF985E-6701-47F0-99FE-353FEB5D33CE}" presName="txNode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F78F6-5227-4653-A232-1C72599C803C}" type="pres">
      <dgm:prSet presAssocID="{E4188A6E-2EA6-4671-8506-A8E12EF7EC20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86114-ED94-4A38-AEBE-06B1BDD52447}" type="pres">
      <dgm:prSet presAssocID="{53285BE8-328E-435D-9DD2-299FFC38F3F4}" presName="dotNode2" presStyleCnt="0"/>
      <dgm:spPr/>
    </dgm:pt>
    <dgm:pt modelId="{385E609B-E91B-43B3-BB0A-D5326FF49717}" type="pres">
      <dgm:prSet presAssocID="{53285BE8-328E-435D-9DD2-299FFC38F3F4}" presName="dotRepeatNode" presStyleLbl="fgShp" presStyleIdx="0" presStyleCnt="3"/>
      <dgm:spPr/>
      <dgm:t>
        <a:bodyPr/>
        <a:lstStyle/>
        <a:p>
          <a:endParaRPr lang="ru-RU"/>
        </a:p>
      </dgm:t>
    </dgm:pt>
    <dgm:pt modelId="{5BD1BBAA-EB45-41D4-B865-095D528A5A7D}" type="pres">
      <dgm:prSet presAssocID="{5262ECB7-EA58-43A1-BD64-BE2C88800BCD}" presName="txNode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834C0-BF08-46FA-8C89-4EF1AD900E86}" type="pres">
      <dgm:prSet presAssocID="{D9204BD6-1F33-42AD-9916-D88A9B1365C2}" presName="dotNode3" presStyleCnt="0"/>
      <dgm:spPr/>
    </dgm:pt>
    <dgm:pt modelId="{4AF920C9-8CA8-488C-88DD-779B8447D093}" type="pres">
      <dgm:prSet presAssocID="{D9204BD6-1F33-42AD-9916-D88A9B1365C2}" presName="dotRepeatNode" presStyleLbl="fgShp" presStyleIdx="1" presStyleCnt="3"/>
      <dgm:spPr/>
      <dgm:t>
        <a:bodyPr/>
        <a:lstStyle/>
        <a:p>
          <a:endParaRPr lang="ru-RU"/>
        </a:p>
      </dgm:t>
    </dgm:pt>
    <dgm:pt modelId="{A0788992-87E7-45D9-B22C-948009FBCF8C}" type="pres">
      <dgm:prSet presAssocID="{03FD8D1C-3FDF-4E2F-AEC2-4BC92836848B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2E9D8-D7FA-435A-8295-F5F2EFC3965C}" type="pres">
      <dgm:prSet presAssocID="{1634AAA7-45B1-4ABF-B1D5-F2DD2CBAB432}" presName="dotNode4" presStyleCnt="0"/>
      <dgm:spPr/>
    </dgm:pt>
    <dgm:pt modelId="{9689D2DD-9C50-4CB9-960A-FE9910EBBF2A}" type="pres">
      <dgm:prSet presAssocID="{1634AAA7-45B1-4ABF-B1D5-F2DD2CBAB432}" presName="dotRepeatNode" presStyleLbl="fgShp" presStyleIdx="2" presStyleCnt="3"/>
      <dgm:spPr/>
      <dgm:t>
        <a:bodyPr/>
        <a:lstStyle/>
        <a:p>
          <a:endParaRPr lang="ru-RU"/>
        </a:p>
      </dgm:t>
    </dgm:pt>
    <dgm:pt modelId="{25B11267-5644-4A90-A22E-167D0717B22B}" type="pres">
      <dgm:prSet presAssocID="{39152054-BC32-44D4-88DC-19A75BF4673B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F0282F-C2E9-4DE5-9CE0-9CA6662B5DAB}" srcId="{A240C3EF-AE8D-4739-895A-8E1E32E6A77A}" destId="{5262ECB7-EA58-43A1-BD64-BE2C88800BCD}" srcOrd="2" destOrd="0" parTransId="{A407BE42-4898-4F08-832F-4E29175A22EA}" sibTransId="{D9204BD6-1F33-42AD-9916-D88A9B1365C2}"/>
    <dgm:cxn modelId="{38E84B57-DC4E-4516-A358-0C61444CE1DE}" srcId="{A240C3EF-AE8D-4739-895A-8E1E32E6A77A}" destId="{E4188A6E-2EA6-4671-8506-A8E12EF7EC20}" srcOrd="1" destOrd="0" parTransId="{317837E8-FBFC-4755-9B1E-D3CEF83B20DA}" sibTransId="{53285BE8-328E-435D-9DD2-299FFC38F3F4}"/>
    <dgm:cxn modelId="{DC62AD02-F40B-40E9-9418-A697451812AF}" type="presOf" srcId="{67DF985E-6701-47F0-99FE-353FEB5D33CE}" destId="{B6572728-21CB-4CE1-9964-E4527575E1AD}" srcOrd="0" destOrd="0" presId="urn:microsoft.com/office/officeart/2009/3/layout/DescendingProcess"/>
    <dgm:cxn modelId="{4232F7D9-ACE8-4413-80B5-CAC1DA5211B5}" type="presOf" srcId="{5262ECB7-EA58-43A1-BD64-BE2C88800BCD}" destId="{5BD1BBAA-EB45-41D4-B865-095D528A5A7D}" srcOrd="0" destOrd="0" presId="urn:microsoft.com/office/officeart/2009/3/layout/DescendingProcess"/>
    <dgm:cxn modelId="{BEFBDD2A-880B-415D-8B87-15398EAD8FC8}" type="presOf" srcId="{A240C3EF-AE8D-4739-895A-8E1E32E6A77A}" destId="{79815E0C-7E1A-4852-816D-F12702C8BD8F}" srcOrd="0" destOrd="0" presId="urn:microsoft.com/office/officeart/2009/3/layout/DescendingProcess"/>
    <dgm:cxn modelId="{10D56295-F5A9-48F3-95E5-8A184715C207}" srcId="{A240C3EF-AE8D-4739-895A-8E1E32E6A77A}" destId="{03FD8D1C-3FDF-4E2F-AEC2-4BC92836848B}" srcOrd="3" destOrd="0" parTransId="{20EB570D-D5A1-4339-9CD2-D5790C84D0A0}" sibTransId="{1634AAA7-45B1-4ABF-B1D5-F2DD2CBAB432}"/>
    <dgm:cxn modelId="{23C2C93C-30C8-47F9-96AA-CD4A7D0E67B6}" type="presOf" srcId="{39152054-BC32-44D4-88DC-19A75BF4673B}" destId="{25B11267-5644-4A90-A22E-167D0717B22B}" srcOrd="0" destOrd="0" presId="urn:microsoft.com/office/officeart/2009/3/layout/DescendingProcess"/>
    <dgm:cxn modelId="{CC14A801-93EB-4ADA-9F51-377934D922D4}" type="presOf" srcId="{D9204BD6-1F33-42AD-9916-D88A9B1365C2}" destId="{4AF920C9-8CA8-488C-88DD-779B8447D093}" srcOrd="0" destOrd="0" presId="urn:microsoft.com/office/officeart/2009/3/layout/DescendingProcess"/>
    <dgm:cxn modelId="{734E2D5E-F3DC-487C-A9E3-9FFF80BD80B1}" srcId="{A240C3EF-AE8D-4739-895A-8E1E32E6A77A}" destId="{67DF985E-6701-47F0-99FE-353FEB5D33CE}" srcOrd="0" destOrd="0" parTransId="{16403DEF-6D71-4DD9-A0EE-00F6610C59D4}" sibTransId="{79026954-5E67-411B-A403-189616433C57}"/>
    <dgm:cxn modelId="{11075D33-BAF0-4664-87BC-B13AC358ED7D}" srcId="{A240C3EF-AE8D-4739-895A-8E1E32E6A77A}" destId="{39152054-BC32-44D4-88DC-19A75BF4673B}" srcOrd="4" destOrd="0" parTransId="{F4E2C7D0-CD13-484E-877C-061D052F0D18}" sibTransId="{8F55468B-9CF7-4B35-9481-6916E1A41305}"/>
    <dgm:cxn modelId="{6EA7381E-EB6A-415A-A0D3-9DD25FA31CEA}" type="presOf" srcId="{53285BE8-328E-435D-9DD2-299FFC38F3F4}" destId="{385E609B-E91B-43B3-BB0A-D5326FF49717}" srcOrd="0" destOrd="0" presId="urn:microsoft.com/office/officeart/2009/3/layout/DescendingProcess"/>
    <dgm:cxn modelId="{1D1A543B-24A4-4EA1-BE0B-008A930DE451}" type="presOf" srcId="{03FD8D1C-3FDF-4E2F-AEC2-4BC92836848B}" destId="{A0788992-87E7-45D9-B22C-948009FBCF8C}" srcOrd="0" destOrd="0" presId="urn:microsoft.com/office/officeart/2009/3/layout/DescendingProcess"/>
    <dgm:cxn modelId="{1C1B3E23-FA04-43AA-8BBE-E365F3E4FBF6}" type="presOf" srcId="{E4188A6E-2EA6-4671-8506-A8E12EF7EC20}" destId="{A60F78F6-5227-4653-A232-1C72599C803C}" srcOrd="0" destOrd="0" presId="urn:microsoft.com/office/officeart/2009/3/layout/DescendingProcess"/>
    <dgm:cxn modelId="{94B22EEA-7022-49BC-B198-BE935D803709}" type="presOf" srcId="{1634AAA7-45B1-4ABF-B1D5-F2DD2CBAB432}" destId="{9689D2DD-9C50-4CB9-960A-FE9910EBBF2A}" srcOrd="0" destOrd="0" presId="urn:microsoft.com/office/officeart/2009/3/layout/DescendingProcess"/>
    <dgm:cxn modelId="{1607E0C4-D80E-44EC-B765-A1609E7C0AB6}" type="presParOf" srcId="{79815E0C-7E1A-4852-816D-F12702C8BD8F}" destId="{5794DB71-B6BA-4111-BB72-B9A58D4EBDD0}" srcOrd="0" destOrd="0" presId="urn:microsoft.com/office/officeart/2009/3/layout/DescendingProcess"/>
    <dgm:cxn modelId="{B4DDC909-282A-41D0-A998-8E9644897599}" type="presParOf" srcId="{79815E0C-7E1A-4852-816D-F12702C8BD8F}" destId="{B6572728-21CB-4CE1-9964-E4527575E1AD}" srcOrd="1" destOrd="0" presId="urn:microsoft.com/office/officeart/2009/3/layout/DescendingProcess"/>
    <dgm:cxn modelId="{7390D405-C99F-455B-B81B-DE0309C3F2B5}" type="presParOf" srcId="{79815E0C-7E1A-4852-816D-F12702C8BD8F}" destId="{A60F78F6-5227-4653-A232-1C72599C803C}" srcOrd="2" destOrd="0" presId="urn:microsoft.com/office/officeart/2009/3/layout/DescendingProcess"/>
    <dgm:cxn modelId="{ABD245F0-8059-46A9-8DDF-9F8AA9B51F0F}" type="presParOf" srcId="{79815E0C-7E1A-4852-816D-F12702C8BD8F}" destId="{84886114-ED94-4A38-AEBE-06B1BDD52447}" srcOrd="3" destOrd="0" presId="urn:microsoft.com/office/officeart/2009/3/layout/DescendingProcess"/>
    <dgm:cxn modelId="{8B3A25CD-F8A8-4156-BE99-5EFB8E26E47A}" type="presParOf" srcId="{84886114-ED94-4A38-AEBE-06B1BDD52447}" destId="{385E609B-E91B-43B3-BB0A-D5326FF49717}" srcOrd="0" destOrd="0" presId="urn:microsoft.com/office/officeart/2009/3/layout/DescendingProcess"/>
    <dgm:cxn modelId="{0B96CF48-8036-404B-9E89-6565D19B1E30}" type="presParOf" srcId="{79815E0C-7E1A-4852-816D-F12702C8BD8F}" destId="{5BD1BBAA-EB45-41D4-B865-095D528A5A7D}" srcOrd="4" destOrd="0" presId="urn:microsoft.com/office/officeart/2009/3/layout/DescendingProcess"/>
    <dgm:cxn modelId="{3D500B67-2CE1-4B02-A2F8-104800532C18}" type="presParOf" srcId="{79815E0C-7E1A-4852-816D-F12702C8BD8F}" destId="{78D834C0-BF08-46FA-8C89-4EF1AD900E86}" srcOrd="5" destOrd="0" presId="urn:microsoft.com/office/officeart/2009/3/layout/DescendingProcess"/>
    <dgm:cxn modelId="{A424D59D-C5AB-49AE-8591-BE51642697A6}" type="presParOf" srcId="{78D834C0-BF08-46FA-8C89-4EF1AD900E86}" destId="{4AF920C9-8CA8-488C-88DD-779B8447D093}" srcOrd="0" destOrd="0" presId="urn:microsoft.com/office/officeart/2009/3/layout/DescendingProcess"/>
    <dgm:cxn modelId="{AC0F0DEB-7AB5-48C7-8BB4-DFA16D24B229}" type="presParOf" srcId="{79815E0C-7E1A-4852-816D-F12702C8BD8F}" destId="{A0788992-87E7-45D9-B22C-948009FBCF8C}" srcOrd="6" destOrd="0" presId="urn:microsoft.com/office/officeart/2009/3/layout/DescendingProcess"/>
    <dgm:cxn modelId="{32D779C2-BB41-4760-A1C4-6759F0420150}" type="presParOf" srcId="{79815E0C-7E1A-4852-816D-F12702C8BD8F}" destId="{D592E9D8-D7FA-435A-8295-F5F2EFC3965C}" srcOrd="7" destOrd="0" presId="urn:microsoft.com/office/officeart/2009/3/layout/DescendingProcess"/>
    <dgm:cxn modelId="{AB85733B-A72F-4576-8B20-4B4A1956EC2B}" type="presParOf" srcId="{D592E9D8-D7FA-435A-8295-F5F2EFC3965C}" destId="{9689D2DD-9C50-4CB9-960A-FE9910EBBF2A}" srcOrd="0" destOrd="0" presId="urn:microsoft.com/office/officeart/2009/3/layout/DescendingProcess"/>
    <dgm:cxn modelId="{90FBA81F-9DD5-4252-B6A9-D76301D61292}" type="presParOf" srcId="{79815E0C-7E1A-4852-816D-F12702C8BD8F}" destId="{25B11267-5644-4A90-A22E-167D0717B22B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84DA7F-5041-4768-AB8E-682D1B3A616D}" type="doc">
      <dgm:prSet loTypeId="urn:microsoft.com/office/officeart/2005/8/layout/gear1" loCatId="relationship" qsTypeId="urn:microsoft.com/office/officeart/2005/8/quickstyle/3d3" qsCatId="3D" csTypeId="urn:microsoft.com/office/officeart/2005/8/colors/accent4_3" csCatId="accent4" phldr="1"/>
      <dgm:spPr/>
    </dgm:pt>
    <dgm:pt modelId="{43443574-D3C6-492F-9DC9-CDA29186998D}">
      <dgm:prSet phldrT="[Текст]" custT="1"/>
      <dgm:spPr/>
      <dgm:t>
        <a:bodyPr/>
        <a:lstStyle/>
        <a:p>
          <a:r>
            <a:rPr lang="az-Latn-AZ" sz="2400" dirty="0" smtClean="0">
              <a:latin typeface="Times New Roman" pitchFamily="18" charset="0"/>
              <a:cs typeface="Times New Roman" pitchFamily="18" charset="0"/>
            </a:rPr>
            <a:t>FARABİ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AE97E00-535A-4F16-9C30-74AE01C2F541}" type="parTrans" cxnId="{D424E8ED-6A79-40CF-A0CF-69B1A25CB5B9}">
      <dgm:prSet/>
      <dgm:spPr/>
      <dgm:t>
        <a:bodyPr/>
        <a:lstStyle/>
        <a:p>
          <a:endParaRPr lang="ru-RU"/>
        </a:p>
      </dgm:t>
    </dgm:pt>
    <dgm:pt modelId="{666F7726-2450-44F5-B2DB-48AB7251509F}" type="sibTrans" cxnId="{D424E8ED-6A79-40CF-A0CF-69B1A25CB5B9}">
      <dgm:prSet/>
      <dgm:spPr/>
      <dgm:t>
        <a:bodyPr/>
        <a:lstStyle/>
        <a:p>
          <a:endParaRPr lang="ru-RU"/>
        </a:p>
      </dgm:t>
    </dgm:pt>
    <dgm:pt modelId="{B859E72B-A556-4536-A825-02D828045466}">
      <dgm:prSet phldrT="[Текст]" custT="1"/>
      <dgm:spPr/>
      <dgm:t>
        <a:bodyPr/>
        <a:lstStyle/>
        <a:p>
          <a:r>
            <a:rPr lang="az-Latn-AZ" sz="1600" b="1" dirty="0" smtClean="0">
              <a:latin typeface="Times New Roman" pitchFamily="18" charset="0"/>
              <a:cs typeface="Times New Roman" pitchFamily="18" charset="0"/>
            </a:rPr>
            <a:t>Xəzinə sistemi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B821798B-4029-45D6-9A09-F1B7A918DBE1}" type="parTrans" cxnId="{4F3D5757-D6E0-4BE2-924C-28E4378FEC27}">
      <dgm:prSet/>
      <dgm:spPr/>
      <dgm:t>
        <a:bodyPr/>
        <a:lstStyle/>
        <a:p>
          <a:endParaRPr lang="ru-RU"/>
        </a:p>
      </dgm:t>
    </dgm:pt>
    <dgm:pt modelId="{85FE48FF-0434-4E75-A504-76ED0D0E4370}" type="sibTrans" cxnId="{4F3D5757-D6E0-4BE2-924C-28E4378FEC27}">
      <dgm:prSet/>
      <dgm:spPr/>
      <dgm:t>
        <a:bodyPr/>
        <a:lstStyle/>
        <a:p>
          <a:endParaRPr lang="ru-RU"/>
        </a:p>
      </dgm:t>
    </dgm:pt>
    <dgm:pt modelId="{5F20D9A3-22FD-41F3-B3F0-1905A9084861}">
      <dgm:prSet phldrT="[Текст]" custT="1"/>
      <dgm:spPr/>
      <dgm:t>
        <a:bodyPr/>
        <a:lstStyle/>
        <a:p>
          <a:r>
            <a:rPr lang="az-Latn-AZ" sz="1600" b="1" dirty="0" smtClean="0">
              <a:latin typeface="Times New Roman" pitchFamily="18" charset="0"/>
              <a:cs typeface="Times New Roman" pitchFamily="18" charset="0"/>
            </a:rPr>
            <a:t>Digər sistemlər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B6950DA-BF39-4C93-A268-E445A486DAC4}" type="parTrans" cxnId="{301E38E2-CC6A-4FEC-AC52-EF603DC991C7}">
      <dgm:prSet/>
      <dgm:spPr/>
      <dgm:t>
        <a:bodyPr/>
        <a:lstStyle/>
        <a:p>
          <a:endParaRPr lang="ru-RU"/>
        </a:p>
      </dgm:t>
    </dgm:pt>
    <dgm:pt modelId="{DC24FD62-E046-49F7-B335-696BB8B6DAFE}" type="sibTrans" cxnId="{301E38E2-CC6A-4FEC-AC52-EF603DC991C7}">
      <dgm:prSet/>
      <dgm:spPr/>
      <dgm:t>
        <a:bodyPr/>
        <a:lstStyle/>
        <a:p>
          <a:endParaRPr lang="ru-RU"/>
        </a:p>
      </dgm:t>
    </dgm:pt>
    <dgm:pt modelId="{0FFC4A91-FEF1-42C5-838C-C0711FC0FB68}" type="pres">
      <dgm:prSet presAssocID="{DA84DA7F-5041-4768-AB8E-682D1B3A616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EE5D736-2662-46D6-8FD1-4CCDB76A6D00}" type="pres">
      <dgm:prSet presAssocID="{43443574-D3C6-492F-9DC9-CDA29186998D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DBF44-EDC2-4203-9413-A5FDC749FBB8}" type="pres">
      <dgm:prSet presAssocID="{43443574-D3C6-492F-9DC9-CDA29186998D}" presName="gear1srcNode" presStyleLbl="node1" presStyleIdx="0" presStyleCnt="3"/>
      <dgm:spPr/>
      <dgm:t>
        <a:bodyPr/>
        <a:lstStyle/>
        <a:p>
          <a:endParaRPr lang="ru-RU"/>
        </a:p>
      </dgm:t>
    </dgm:pt>
    <dgm:pt modelId="{D059DD3A-D12A-4B43-AB20-8D235AA37558}" type="pres">
      <dgm:prSet presAssocID="{43443574-D3C6-492F-9DC9-CDA29186998D}" presName="gear1dstNode" presStyleLbl="node1" presStyleIdx="0" presStyleCnt="3"/>
      <dgm:spPr/>
      <dgm:t>
        <a:bodyPr/>
        <a:lstStyle/>
        <a:p>
          <a:endParaRPr lang="ru-RU"/>
        </a:p>
      </dgm:t>
    </dgm:pt>
    <dgm:pt modelId="{9526D4B3-C6D7-4272-A771-32F0647D3DEE}" type="pres">
      <dgm:prSet presAssocID="{B859E72B-A556-4536-A825-02D82804546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824B0-7D4C-4737-8B91-AC5F811BA667}" type="pres">
      <dgm:prSet presAssocID="{B859E72B-A556-4536-A825-02D828045466}" presName="gear2srcNode" presStyleLbl="node1" presStyleIdx="1" presStyleCnt="3"/>
      <dgm:spPr/>
      <dgm:t>
        <a:bodyPr/>
        <a:lstStyle/>
        <a:p>
          <a:endParaRPr lang="ru-RU"/>
        </a:p>
      </dgm:t>
    </dgm:pt>
    <dgm:pt modelId="{CB8ABF9D-08BD-4532-B414-A2FCD04CE97E}" type="pres">
      <dgm:prSet presAssocID="{B859E72B-A556-4536-A825-02D828045466}" presName="gear2dstNode" presStyleLbl="node1" presStyleIdx="1" presStyleCnt="3"/>
      <dgm:spPr/>
      <dgm:t>
        <a:bodyPr/>
        <a:lstStyle/>
        <a:p>
          <a:endParaRPr lang="ru-RU"/>
        </a:p>
      </dgm:t>
    </dgm:pt>
    <dgm:pt modelId="{08F8395F-2486-429A-9732-A30A6E1E4131}" type="pres">
      <dgm:prSet presAssocID="{5F20D9A3-22FD-41F3-B3F0-1905A9084861}" presName="gear3" presStyleLbl="node1" presStyleIdx="2" presStyleCnt="3"/>
      <dgm:spPr/>
      <dgm:t>
        <a:bodyPr/>
        <a:lstStyle/>
        <a:p>
          <a:endParaRPr lang="ru-RU"/>
        </a:p>
      </dgm:t>
    </dgm:pt>
    <dgm:pt modelId="{8390E5AD-8F20-48A9-9FD6-A94BD6FB6119}" type="pres">
      <dgm:prSet presAssocID="{5F20D9A3-22FD-41F3-B3F0-1905A908486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1E2F5-FFDB-4AB6-8921-B18BDFF5559B}" type="pres">
      <dgm:prSet presAssocID="{5F20D9A3-22FD-41F3-B3F0-1905A9084861}" presName="gear3srcNode" presStyleLbl="node1" presStyleIdx="2" presStyleCnt="3"/>
      <dgm:spPr/>
      <dgm:t>
        <a:bodyPr/>
        <a:lstStyle/>
        <a:p>
          <a:endParaRPr lang="ru-RU"/>
        </a:p>
      </dgm:t>
    </dgm:pt>
    <dgm:pt modelId="{3CABBB62-1A11-4302-8754-3C669DF78977}" type="pres">
      <dgm:prSet presAssocID="{5F20D9A3-22FD-41F3-B3F0-1905A9084861}" presName="gear3dstNode" presStyleLbl="node1" presStyleIdx="2" presStyleCnt="3"/>
      <dgm:spPr/>
      <dgm:t>
        <a:bodyPr/>
        <a:lstStyle/>
        <a:p>
          <a:endParaRPr lang="ru-RU"/>
        </a:p>
      </dgm:t>
    </dgm:pt>
    <dgm:pt modelId="{A7ED484E-FDBB-4F86-AED3-A36F67939EC8}" type="pres">
      <dgm:prSet presAssocID="{666F7726-2450-44F5-B2DB-48AB7251509F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58FFD311-CEB6-46B3-AE33-79BEB741099B}" type="pres">
      <dgm:prSet presAssocID="{85FE48FF-0434-4E75-A504-76ED0D0E4370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5F830801-E649-4E72-BD1E-969887480068}" type="pres">
      <dgm:prSet presAssocID="{DC24FD62-E046-49F7-B335-696BB8B6DAFE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E7B46B1E-12A1-4856-8154-85D8FAC427C3}" type="presOf" srcId="{5F20D9A3-22FD-41F3-B3F0-1905A9084861}" destId="{08F8395F-2486-429A-9732-A30A6E1E4131}" srcOrd="0" destOrd="0" presId="urn:microsoft.com/office/officeart/2005/8/layout/gear1"/>
    <dgm:cxn modelId="{B6457F99-21A0-4CD2-BAFA-43498551CCC8}" type="presOf" srcId="{DA84DA7F-5041-4768-AB8E-682D1B3A616D}" destId="{0FFC4A91-FEF1-42C5-838C-C0711FC0FB68}" srcOrd="0" destOrd="0" presId="urn:microsoft.com/office/officeart/2005/8/layout/gear1"/>
    <dgm:cxn modelId="{301E38E2-CC6A-4FEC-AC52-EF603DC991C7}" srcId="{DA84DA7F-5041-4768-AB8E-682D1B3A616D}" destId="{5F20D9A3-22FD-41F3-B3F0-1905A9084861}" srcOrd="2" destOrd="0" parTransId="{EB6950DA-BF39-4C93-A268-E445A486DAC4}" sibTransId="{DC24FD62-E046-49F7-B335-696BB8B6DAFE}"/>
    <dgm:cxn modelId="{39697CE3-0158-467E-8899-14B7F66F25D7}" type="presOf" srcId="{B859E72B-A556-4536-A825-02D828045466}" destId="{2DC824B0-7D4C-4737-8B91-AC5F811BA667}" srcOrd="1" destOrd="0" presId="urn:microsoft.com/office/officeart/2005/8/layout/gear1"/>
    <dgm:cxn modelId="{61247009-0ACE-48DE-B13E-4EF1DA22174B}" type="presOf" srcId="{666F7726-2450-44F5-B2DB-48AB7251509F}" destId="{A7ED484E-FDBB-4F86-AED3-A36F67939EC8}" srcOrd="0" destOrd="0" presId="urn:microsoft.com/office/officeart/2005/8/layout/gear1"/>
    <dgm:cxn modelId="{57E1A1DA-63E4-4BEF-908D-38533DF05A6F}" type="presOf" srcId="{43443574-D3C6-492F-9DC9-CDA29186998D}" destId="{CEE5D736-2662-46D6-8FD1-4CCDB76A6D00}" srcOrd="0" destOrd="0" presId="urn:microsoft.com/office/officeart/2005/8/layout/gear1"/>
    <dgm:cxn modelId="{6912779B-41BB-4300-9C1D-FEA9A4B682DF}" type="presOf" srcId="{B859E72B-A556-4536-A825-02D828045466}" destId="{9526D4B3-C6D7-4272-A771-32F0647D3DEE}" srcOrd="0" destOrd="0" presId="urn:microsoft.com/office/officeart/2005/8/layout/gear1"/>
    <dgm:cxn modelId="{3F03B16D-248F-4123-ADDE-33FB59220D0D}" type="presOf" srcId="{DC24FD62-E046-49F7-B335-696BB8B6DAFE}" destId="{5F830801-E649-4E72-BD1E-969887480068}" srcOrd="0" destOrd="0" presId="urn:microsoft.com/office/officeart/2005/8/layout/gear1"/>
    <dgm:cxn modelId="{484A01CA-E561-43BF-AB83-769FC6E9A21A}" type="presOf" srcId="{43443574-D3C6-492F-9DC9-CDA29186998D}" destId="{D059DD3A-D12A-4B43-AB20-8D235AA37558}" srcOrd="2" destOrd="0" presId="urn:microsoft.com/office/officeart/2005/8/layout/gear1"/>
    <dgm:cxn modelId="{657D0228-F343-4C13-B23D-15996CAD25B2}" type="presOf" srcId="{43443574-D3C6-492F-9DC9-CDA29186998D}" destId="{E0ADBF44-EDC2-4203-9413-A5FDC749FBB8}" srcOrd="1" destOrd="0" presId="urn:microsoft.com/office/officeart/2005/8/layout/gear1"/>
    <dgm:cxn modelId="{0E0D9ACF-209B-48E8-8553-38B8C4E1387C}" type="presOf" srcId="{5F20D9A3-22FD-41F3-B3F0-1905A9084861}" destId="{3CABBB62-1A11-4302-8754-3C669DF78977}" srcOrd="3" destOrd="0" presId="urn:microsoft.com/office/officeart/2005/8/layout/gear1"/>
    <dgm:cxn modelId="{59B02804-CFB8-4705-90FC-EB5B1A592AEA}" type="presOf" srcId="{5F20D9A3-22FD-41F3-B3F0-1905A9084861}" destId="{8390E5AD-8F20-48A9-9FD6-A94BD6FB6119}" srcOrd="1" destOrd="0" presId="urn:microsoft.com/office/officeart/2005/8/layout/gear1"/>
    <dgm:cxn modelId="{B06FC18C-1578-4624-AD4B-8BC162418134}" type="presOf" srcId="{85FE48FF-0434-4E75-A504-76ED0D0E4370}" destId="{58FFD311-CEB6-46B3-AE33-79BEB741099B}" srcOrd="0" destOrd="0" presId="urn:microsoft.com/office/officeart/2005/8/layout/gear1"/>
    <dgm:cxn modelId="{D424E8ED-6A79-40CF-A0CF-69B1A25CB5B9}" srcId="{DA84DA7F-5041-4768-AB8E-682D1B3A616D}" destId="{43443574-D3C6-492F-9DC9-CDA29186998D}" srcOrd="0" destOrd="0" parTransId="{EAE97E00-535A-4F16-9C30-74AE01C2F541}" sibTransId="{666F7726-2450-44F5-B2DB-48AB7251509F}"/>
    <dgm:cxn modelId="{F854A21F-E210-4855-AC79-7B4BA282B748}" type="presOf" srcId="{B859E72B-A556-4536-A825-02D828045466}" destId="{CB8ABF9D-08BD-4532-B414-A2FCD04CE97E}" srcOrd="2" destOrd="0" presId="urn:microsoft.com/office/officeart/2005/8/layout/gear1"/>
    <dgm:cxn modelId="{7EFFBDC1-701B-453D-A55A-BBF3AA505736}" type="presOf" srcId="{5F20D9A3-22FD-41F3-B3F0-1905A9084861}" destId="{4151E2F5-FFDB-4AB6-8921-B18BDFF5559B}" srcOrd="2" destOrd="0" presId="urn:microsoft.com/office/officeart/2005/8/layout/gear1"/>
    <dgm:cxn modelId="{4F3D5757-D6E0-4BE2-924C-28E4378FEC27}" srcId="{DA84DA7F-5041-4768-AB8E-682D1B3A616D}" destId="{B859E72B-A556-4536-A825-02D828045466}" srcOrd="1" destOrd="0" parTransId="{B821798B-4029-45D6-9A09-F1B7A918DBE1}" sibTransId="{85FE48FF-0434-4E75-A504-76ED0D0E4370}"/>
    <dgm:cxn modelId="{EF4689B0-BB40-4B09-98A1-6B742D8DF26B}" type="presParOf" srcId="{0FFC4A91-FEF1-42C5-838C-C0711FC0FB68}" destId="{CEE5D736-2662-46D6-8FD1-4CCDB76A6D00}" srcOrd="0" destOrd="0" presId="urn:microsoft.com/office/officeart/2005/8/layout/gear1"/>
    <dgm:cxn modelId="{CDA044B4-C4EB-4A30-9FE9-8760BD2191FA}" type="presParOf" srcId="{0FFC4A91-FEF1-42C5-838C-C0711FC0FB68}" destId="{E0ADBF44-EDC2-4203-9413-A5FDC749FBB8}" srcOrd="1" destOrd="0" presId="urn:microsoft.com/office/officeart/2005/8/layout/gear1"/>
    <dgm:cxn modelId="{E03C8CE5-4822-46BF-83D6-7761BE25A10B}" type="presParOf" srcId="{0FFC4A91-FEF1-42C5-838C-C0711FC0FB68}" destId="{D059DD3A-D12A-4B43-AB20-8D235AA37558}" srcOrd="2" destOrd="0" presId="urn:microsoft.com/office/officeart/2005/8/layout/gear1"/>
    <dgm:cxn modelId="{5A457C68-802A-4066-8B8F-BE6B38FB0580}" type="presParOf" srcId="{0FFC4A91-FEF1-42C5-838C-C0711FC0FB68}" destId="{9526D4B3-C6D7-4272-A771-32F0647D3DEE}" srcOrd="3" destOrd="0" presId="urn:microsoft.com/office/officeart/2005/8/layout/gear1"/>
    <dgm:cxn modelId="{8AA30749-9B3D-4ABA-A130-250E21B37938}" type="presParOf" srcId="{0FFC4A91-FEF1-42C5-838C-C0711FC0FB68}" destId="{2DC824B0-7D4C-4737-8B91-AC5F811BA667}" srcOrd="4" destOrd="0" presId="urn:microsoft.com/office/officeart/2005/8/layout/gear1"/>
    <dgm:cxn modelId="{F88F9D40-081D-4EEF-893B-0187CD0630EC}" type="presParOf" srcId="{0FFC4A91-FEF1-42C5-838C-C0711FC0FB68}" destId="{CB8ABF9D-08BD-4532-B414-A2FCD04CE97E}" srcOrd="5" destOrd="0" presId="urn:microsoft.com/office/officeart/2005/8/layout/gear1"/>
    <dgm:cxn modelId="{F60D310F-FA10-46C5-B52F-120777FFBE8B}" type="presParOf" srcId="{0FFC4A91-FEF1-42C5-838C-C0711FC0FB68}" destId="{08F8395F-2486-429A-9732-A30A6E1E4131}" srcOrd="6" destOrd="0" presId="urn:microsoft.com/office/officeart/2005/8/layout/gear1"/>
    <dgm:cxn modelId="{3A95F55B-DC20-48CB-9A7C-6CA59C1930C4}" type="presParOf" srcId="{0FFC4A91-FEF1-42C5-838C-C0711FC0FB68}" destId="{8390E5AD-8F20-48A9-9FD6-A94BD6FB6119}" srcOrd="7" destOrd="0" presId="urn:microsoft.com/office/officeart/2005/8/layout/gear1"/>
    <dgm:cxn modelId="{78C959F0-636E-4928-B361-8E013ED70439}" type="presParOf" srcId="{0FFC4A91-FEF1-42C5-838C-C0711FC0FB68}" destId="{4151E2F5-FFDB-4AB6-8921-B18BDFF5559B}" srcOrd="8" destOrd="0" presId="urn:microsoft.com/office/officeart/2005/8/layout/gear1"/>
    <dgm:cxn modelId="{82A1257D-45C4-4EC8-A9F3-C95FA39E5377}" type="presParOf" srcId="{0FFC4A91-FEF1-42C5-838C-C0711FC0FB68}" destId="{3CABBB62-1A11-4302-8754-3C669DF78977}" srcOrd="9" destOrd="0" presId="urn:microsoft.com/office/officeart/2005/8/layout/gear1"/>
    <dgm:cxn modelId="{B13E3B97-118B-4138-801A-BA1F19DBBEF5}" type="presParOf" srcId="{0FFC4A91-FEF1-42C5-838C-C0711FC0FB68}" destId="{A7ED484E-FDBB-4F86-AED3-A36F67939EC8}" srcOrd="10" destOrd="0" presId="urn:microsoft.com/office/officeart/2005/8/layout/gear1"/>
    <dgm:cxn modelId="{E4C0C6EB-E5AF-4EB9-90F1-4EBC8280E30B}" type="presParOf" srcId="{0FFC4A91-FEF1-42C5-838C-C0711FC0FB68}" destId="{58FFD311-CEB6-46B3-AE33-79BEB741099B}" srcOrd="11" destOrd="0" presId="urn:microsoft.com/office/officeart/2005/8/layout/gear1"/>
    <dgm:cxn modelId="{8FA2F6D0-5ECD-4881-9D62-BFE03DCA250C}" type="presParOf" srcId="{0FFC4A91-FEF1-42C5-838C-C0711FC0FB68}" destId="{5F830801-E649-4E72-BD1E-96988748006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5E1AD-EE7C-4FAA-B288-C1262878216C}" type="doc">
      <dgm:prSet loTypeId="urn:microsoft.com/office/officeart/2005/8/layout/chevron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DB5CC0F-11C5-47F6-B04B-5D030C7B484E}">
      <dgm:prSet phldrT="[Текст]" phldr="1"/>
      <dgm:spPr/>
      <dgm:t>
        <a:bodyPr/>
        <a:lstStyle/>
        <a:p>
          <a:endParaRPr lang="ru-RU" dirty="0"/>
        </a:p>
      </dgm:t>
    </dgm:pt>
    <dgm:pt modelId="{49070FB0-9713-49D4-AB78-9AA017420702}" type="parTrans" cxnId="{67F0D6F8-58A8-4EA7-A86A-A24A93D6B8A2}">
      <dgm:prSet/>
      <dgm:spPr/>
      <dgm:t>
        <a:bodyPr/>
        <a:lstStyle/>
        <a:p>
          <a:endParaRPr lang="ru-RU"/>
        </a:p>
      </dgm:t>
    </dgm:pt>
    <dgm:pt modelId="{5C821D6C-1BE1-4059-9D69-A7D259DB8975}" type="sibTrans" cxnId="{67F0D6F8-58A8-4EA7-A86A-A24A93D6B8A2}">
      <dgm:prSet/>
      <dgm:spPr/>
      <dgm:t>
        <a:bodyPr/>
        <a:lstStyle/>
        <a:p>
          <a:endParaRPr lang="ru-RU"/>
        </a:p>
      </dgm:t>
    </dgm:pt>
    <dgm:pt modelId="{D1300B23-8206-4566-B94F-BB9961BCB790}">
      <dgm:prSet phldrT="[Текст]" custT="1"/>
      <dgm:spPr/>
      <dgm:t>
        <a:bodyPr/>
        <a:lstStyle/>
        <a:p>
          <a:r>
            <a:rPr lang="az-Latn-AZ" sz="2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Maliyyə  və insan resurslarının daha da effektiv idarə olunması </a:t>
          </a:r>
          <a:endParaRPr lang="ru-RU" sz="20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D6DB0E-B4FE-4EEC-BA9B-EE36559D4A66}" type="parTrans" cxnId="{33753393-2DCC-4D48-A84A-B5B3611CA7C9}">
      <dgm:prSet/>
      <dgm:spPr/>
      <dgm:t>
        <a:bodyPr/>
        <a:lstStyle/>
        <a:p>
          <a:endParaRPr lang="ru-RU"/>
        </a:p>
      </dgm:t>
    </dgm:pt>
    <dgm:pt modelId="{40E41201-A252-4CF4-9C62-5C94385F5FDC}" type="sibTrans" cxnId="{33753393-2DCC-4D48-A84A-B5B3611CA7C9}">
      <dgm:prSet/>
      <dgm:spPr/>
      <dgm:t>
        <a:bodyPr/>
        <a:lstStyle/>
        <a:p>
          <a:endParaRPr lang="ru-RU"/>
        </a:p>
      </dgm:t>
    </dgm:pt>
    <dgm:pt modelId="{0327514B-21F0-4E4D-88F9-66F1F6B7B4AE}">
      <dgm:prSet phldrT="[Текст]" phldr="1"/>
      <dgm:spPr/>
      <dgm:t>
        <a:bodyPr/>
        <a:lstStyle/>
        <a:p>
          <a:endParaRPr lang="ru-RU" dirty="0"/>
        </a:p>
      </dgm:t>
    </dgm:pt>
    <dgm:pt modelId="{E345201D-8CC3-4C4C-9BB5-778A724E6057}" type="parTrans" cxnId="{66E9F617-2671-4E51-A659-618E8D013A2A}">
      <dgm:prSet/>
      <dgm:spPr/>
      <dgm:t>
        <a:bodyPr/>
        <a:lstStyle/>
        <a:p>
          <a:endParaRPr lang="ru-RU"/>
        </a:p>
      </dgm:t>
    </dgm:pt>
    <dgm:pt modelId="{2C0A4153-8FEB-430D-9ADD-9AA68BA43E86}" type="sibTrans" cxnId="{66E9F617-2671-4E51-A659-618E8D013A2A}">
      <dgm:prSet/>
      <dgm:spPr/>
      <dgm:t>
        <a:bodyPr/>
        <a:lstStyle/>
        <a:p>
          <a:endParaRPr lang="ru-RU"/>
        </a:p>
      </dgm:t>
    </dgm:pt>
    <dgm:pt modelId="{6DB96825-23A2-4C5D-804C-892D81C70284}">
      <dgm:prSet phldrT="[Текст]" custT="1"/>
      <dgm:spPr/>
      <dgm:t>
        <a:bodyPr/>
        <a:lstStyle/>
        <a:p>
          <a:r>
            <a:rPr lang="az-Latn-AZ" sz="2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Lazımsız itkilərin və səmərəsiz xərclənmələrin qarşısı alınması</a:t>
          </a:r>
          <a:endParaRPr lang="ru-RU" sz="20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344791-0D43-46D4-A108-673E817D0013}" type="parTrans" cxnId="{1328FC8C-3362-4C2F-9E48-9FEE39A2F918}">
      <dgm:prSet/>
      <dgm:spPr/>
      <dgm:t>
        <a:bodyPr/>
        <a:lstStyle/>
        <a:p>
          <a:endParaRPr lang="ru-RU"/>
        </a:p>
      </dgm:t>
    </dgm:pt>
    <dgm:pt modelId="{F309B540-4371-4554-ACA8-F00D07FC5EBE}" type="sibTrans" cxnId="{1328FC8C-3362-4C2F-9E48-9FEE39A2F918}">
      <dgm:prSet/>
      <dgm:spPr/>
      <dgm:t>
        <a:bodyPr/>
        <a:lstStyle/>
        <a:p>
          <a:endParaRPr lang="ru-RU"/>
        </a:p>
      </dgm:t>
    </dgm:pt>
    <dgm:pt modelId="{9F103521-5FB0-4E5A-A8C3-008D596EBA71}">
      <dgm:prSet phldrT="[Текст]" phldr="1"/>
      <dgm:spPr/>
      <dgm:t>
        <a:bodyPr/>
        <a:lstStyle/>
        <a:p>
          <a:endParaRPr lang="ru-RU" dirty="0"/>
        </a:p>
      </dgm:t>
    </dgm:pt>
    <dgm:pt modelId="{B8F06017-608C-4146-9031-A0AD24ECB96B}" type="parTrans" cxnId="{26BA1BFC-1B9C-4B22-8878-44223FB5F9A9}">
      <dgm:prSet/>
      <dgm:spPr/>
      <dgm:t>
        <a:bodyPr/>
        <a:lstStyle/>
        <a:p>
          <a:endParaRPr lang="ru-RU"/>
        </a:p>
      </dgm:t>
    </dgm:pt>
    <dgm:pt modelId="{9BEAD803-CDE7-4425-91CB-B685C59CFF68}" type="sibTrans" cxnId="{26BA1BFC-1B9C-4B22-8878-44223FB5F9A9}">
      <dgm:prSet/>
      <dgm:spPr/>
      <dgm:t>
        <a:bodyPr/>
        <a:lstStyle/>
        <a:p>
          <a:endParaRPr lang="ru-RU"/>
        </a:p>
      </dgm:t>
    </dgm:pt>
    <dgm:pt modelId="{58731243-4FC1-4814-A560-52E6B1F21BD6}">
      <dgm:prSet phldrT="[Текст]" custT="1"/>
      <dgm:spPr/>
      <dgm:t>
        <a:bodyPr/>
        <a:lstStyle/>
        <a:p>
          <a:r>
            <a:rPr lang="az-Latn-AZ" sz="2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Vaxt uduşu </a:t>
          </a:r>
          <a:endParaRPr lang="ru-RU" sz="20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7676F6-C049-416D-A051-A8656DD1E974}" type="parTrans" cxnId="{54204266-2D78-46E3-8390-7658E376FDAF}">
      <dgm:prSet/>
      <dgm:spPr/>
      <dgm:t>
        <a:bodyPr/>
        <a:lstStyle/>
        <a:p>
          <a:endParaRPr lang="ru-RU"/>
        </a:p>
      </dgm:t>
    </dgm:pt>
    <dgm:pt modelId="{2507C9A6-BFCB-4615-A082-CA9FF96AF3D8}" type="sibTrans" cxnId="{54204266-2D78-46E3-8390-7658E376FDAF}">
      <dgm:prSet/>
      <dgm:spPr/>
      <dgm:t>
        <a:bodyPr/>
        <a:lstStyle/>
        <a:p>
          <a:endParaRPr lang="ru-RU"/>
        </a:p>
      </dgm:t>
    </dgm:pt>
    <dgm:pt modelId="{7981554E-BE01-4468-95F8-11D25F5B3BB2}" type="pres">
      <dgm:prSet presAssocID="{4C75E1AD-EE7C-4FAA-B288-C1262878216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B9AEF0-EF34-4C5F-A03A-A8C20802B9E2}" type="pres">
      <dgm:prSet presAssocID="{8DB5CC0F-11C5-47F6-B04B-5D030C7B484E}" presName="composite" presStyleCnt="0"/>
      <dgm:spPr/>
    </dgm:pt>
    <dgm:pt modelId="{515C32B9-BE55-43A1-8758-4D15EDC1BAC1}" type="pres">
      <dgm:prSet presAssocID="{8DB5CC0F-11C5-47F6-B04B-5D030C7B484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9F3F00-840C-47A7-A3B0-02A897406D42}" type="pres">
      <dgm:prSet presAssocID="{8DB5CC0F-11C5-47F6-B04B-5D030C7B484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4858C-135A-405B-95F2-D6154801E6AA}" type="pres">
      <dgm:prSet presAssocID="{5C821D6C-1BE1-4059-9D69-A7D259DB8975}" presName="sp" presStyleCnt="0"/>
      <dgm:spPr/>
    </dgm:pt>
    <dgm:pt modelId="{EF5DE861-69B4-4B52-8685-BE355A12B30F}" type="pres">
      <dgm:prSet presAssocID="{0327514B-21F0-4E4D-88F9-66F1F6B7B4AE}" presName="composite" presStyleCnt="0"/>
      <dgm:spPr/>
    </dgm:pt>
    <dgm:pt modelId="{F5825105-D753-4F42-97B4-DB8A9E6FA105}" type="pres">
      <dgm:prSet presAssocID="{0327514B-21F0-4E4D-88F9-66F1F6B7B4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603A2-9FFA-4A15-8674-83D635E668AE}" type="pres">
      <dgm:prSet presAssocID="{0327514B-21F0-4E4D-88F9-66F1F6B7B4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9A120-9CEB-45BD-A946-2311DFB0AF9C}" type="pres">
      <dgm:prSet presAssocID="{2C0A4153-8FEB-430D-9ADD-9AA68BA43E86}" presName="sp" presStyleCnt="0"/>
      <dgm:spPr/>
    </dgm:pt>
    <dgm:pt modelId="{92AF677B-CEE8-496E-9FEA-8E8CCBB42284}" type="pres">
      <dgm:prSet presAssocID="{9F103521-5FB0-4E5A-A8C3-008D596EBA71}" presName="composite" presStyleCnt="0"/>
      <dgm:spPr/>
    </dgm:pt>
    <dgm:pt modelId="{B1E19E89-6528-411B-A88B-CBB08C287180}" type="pres">
      <dgm:prSet presAssocID="{9F103521-5FB0-4E5A-A8C3-008D596EBA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40DA4-1196-44F1-9B83-5ADF360D6530}" type="pres">
      <dgm:prSet presAssocID="{9F103521-5FB0-4E5A-A8C3-008D596EBA7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E9F617-2671-4E51-A659-618E8D013A2A}" srcId="{4C75E1AD-EE7C-4FAA-B288-C1262878216C}" destId="{0327514B-21F0-4E4D-88F9-66F1F6B7B4AE}" srcOrd="1" destOrd="0" parTransId="{E345201D-8CC3-4C4C-9BB5-778A724E6057}" sibTransId="{2C0A4153-8FEB-430D-9ADD-9AA68BA43E86}"/>
    <dgm:cxn modelId="{551940D5-627D-4841-83A2-16A6B9CA3FF7}" type="presOf" srcId="{6DB96825-23A2-4C5D-804C-892D81C70284}" destId="{18E603A2-9FFA-4A15-8674-83D635E668AE}" srcOrd="0" destOrd="0" presId="urn:microsoft.com/office/officeart/2005/8/layout/chevron2"/>
    <dgm:cxn modelId="{54204266-2D78-46E3-8390-7658E376FDAF}" srcId="{9F103521-5FB0-4E5A-A8C3-008D596EBA71}" destId="{58731243-4FC1-4814-A560-52E6B1F21BD6}" srcOrd="0" destOrd="0" parTransId="{3C7676F6-C049-416D-A051-A8656DD1E974}" sibTransId="{2507C9A6-BFCB-4615-A082-CA9FF96AF3D8}"/>
    <dgm:cxn modelId="{86B9C27A-44CC-4B3D-AC52-9E2CB88D58B8}" type="presOf" srcId="{58731243-4FC1-4814-A560-52E6B1F21BD6}" destId="{C9940DA4-1196-44F1-9B83-5ADF360D6530}" srcOrd="0" destOrd="0" presId="urn:microsoft.com/office/officeart/2005/8/layout/chevron2"/>
    <dgm:cxn modelId="{67F0D6F8-58A8-4EA7-A86A-A24A93D6B8A2}" srcId="{4C75E1AD-EE7C-4FAA-B288-C1262878216C}" destId="{8DB5CC0F-11C5-47F6-B04B-5D030C7B484E}" srcOrd="0" destOrd="0" parTransId="{49070FB0-9713-49D4-AB78-9AA017420702}" sibTransId="{5C821D6C-1BE1-4059-9D69-A7D259DB8975}"/>
    <dgm:cxn modelId="{8851866E-ABF4-4A41-91B1-54914720A312}" type="presOf" srcId="{9F103521-5FB0-4E5A-A8C3-008D596EBA71}" destId="{B1E19E89-6528-411B-A88B-CBB08C287180}" srcOrd="0" destOrd="0" presId="urn:microsoft.com/office/officeart/2005/8/layout/chevron2"/>
    <dgm:cxn modelId="{8D299835-6756-413D-84EC-CDF8321B42F2}" type="presOf" srcId="{4C75E1AD-EE7C-4FAA-B288-C1262878216C}" destId="{7981554E-BE01-4468-95F8-11D25F5B3BB2}" srcOrd="0" destOrd="0" presId="urn:microsoft.com/office/officeart/2005/8/layout/chevron2"/>
    <dgm:cxn modelId="{42298095-A5D2-4F98-8CFD-7B6D3AE92D8A}" type="presOf" srcId="{0327514B-21F0-4E4D-88F9-66F1F6B7B4AE}" destId="{F5825105-D753-4F42-97B4-DB8A9E6FA105}" srcOrd="0" destOrd="0" presId="urn:microsoft.com/office/officeart/2005/8/layout/chevron2"/>
    <dgm:cxn modelId="{33753393-2DCC-4D48-A84A-B5B3611CA7C9}" srcId="{8DB5CC0F-11C5-47F6-B04B-5D030C7B484E}" destId="{D1300B23-8206-4566-B94F-BB9961BCB790}" srcOrd="0" destOrd="0" parTransId="{FED6DB0E-B4FE-4EEC-BA9B-EE36559D4A66}" sibTransId="{40E41201-A252-4CF4-9C62-5C94385F5FDC}"/>
    <dgm:cxn modelId="{0BD5E650-4C2C-4C79-833C-521722CB4E64}" type="presOf" srcId="{8DB5CC0F-11C5-47F6-B04B-5D030C7B484E}" destId="{515C32B9-BE55-43A1-8758-4D15EDC1BAC1}" srcOrd="0" destOrd="0" presId="urn:microsoft.com/office/officeart/2005/8/layout/chevron2"/>
    <dgm:cxn modelId="{26BA1BFC-1B9C-4B22-8878-44223FB5F9A9}" srcId="{4C75E1AD-EE7C-4FAA-B288-C1262878216C}" destId="{9F103521-5FB0-4E5A-A8C3-008D596EBA71}" srcOrd="2" destOrd="0" parTransId="{B8F06017-608C-4146-9031-A0AD24ECB96B}" sibTransId="{9BEAD803-CDE7-4425-91CB-B685C59CFF68}"/>
    <dgm:cxn modelId="{4949DF24-ABF0-4332-A75C-A80D9FC66984}" type="presOf" srcId="{D1300B23-8206-4566-B94F-BB9961BCB790}" destId="{5E9F3F00-840C-47A7-A3B0-02A897406D42}" srcOrd="0" destOrd="0" presId="urn:microsoft.com/office/officeart/2005/8/layout/chevron2"/>
    <dgm:cxn modelId="{1328FC8C-3362-4C2F-9E48-9FEE39A2F918}" srcId="{0327514B-21F0-4E4D-88F9-66F1F6B7B4AE}" destId="{6DB96825-23A2-4C5D-804C-892D81C70284}" srcOrd="0" destOrd="0" parTransId="{50344791-0D43-46D4-A108-673E817D0013}" sibTransId="{F309B540-4371-4554-ACA8-F00D07FC5EBE}"/>
    <dgm:cxn modelId="{D1CDFF7C-1C77-4B27-A263-92D807475216}" type="presParOf" srcId="{7981554E-BE01-4468-95F8-11D25F5B3BB2}" destId="{BCB9AEF0-EF34-4C5F-A03A-A8C20802B9E2}" srcOrd="0" destOrd="0" presId="urn:microsoft.com/office/officeart/2005/8/layout/chevron2"/>
    <dgm:cxn modelId="{955323D0-04ED-4569-B2BA-C41272C13D38}" type="presParOf" srcId="{BCB9AEF0-EF34-4C5F-A03A-A8C20802B9E2}" destId="{515C32B9-BE55-43A1-8758-4D15EDC1BAC1}" srcOrd="0" destOrd="0" presId="urn:microsoft.com/office/officeart/2005/8/layout/chevron2"/>
    <dgm:cxn modelId="{10C9D0B9-E4DE-45B6-A090-6B6000E50A5B}" type="presParOf" srcId="{BCB9AEF0-EF34-4C5F-A03A-A8C20802B9E2}" destId="{5E9F3F00-840C-47A7-A3B0-02A897406D42}" srcOrd="1" destOrd="0" presId="urn:microsoft.com/office/officeart/2005/8/layout/chevron2"/>
    <dgm:cxn modelId="{3327342A-27AB-4621-921C-C55FDB54DB33}" type="presParOf" srcId="{7981554E-BE01-4468-95F8-11D25F5B3BB2}" destId="{0624858C-135A-405B-95F2-D6154801E6AA}" srcOrd="1" destOrd="0" presId="urn:microsoft.com/office/officeart/2005/8/layout/chevron2"/>
    <dgm:cxn modelId="{05360AA7-6958-4F82-ACD6-781D98650CA9}" type="presParOf" srcId="{7981554E-BE01-4468-95F8-11D25F5B3BB2}" destId="{EF5DE861-69B4-4B52-8685-BE355A12B30F}" srcOrd="2" destOrd="0" presId="urn:microsoft.com/office/officeart/2005/8/layout/chevron2"/>
    <dgm:cxn modelId="{57CDB1B4-6673-4162-98C6-8D366A49ADC3}" type="presParOf" srcId="{EF5DE861-69B4-4B52-8685-BE355A12B30F}" destId="{F5825105-D753-4F42-97B4-DB8A9E6FA105}" srcOrd="0" destOrd="0" presId="urn:microsoft.com/office/officeart/2005/8/layout/chevron2"/>
    <dgm:cxn modelId="{C31D1495-AD7A-4FAF-8AD1-4E0FCC4C0AC1}" type="presParOf" srcId="{EF5DE861-69B4-4B52-8685-BE355A12B30F}" destId="{18E603A2-9FFA-4A15-8674-83D635E668AE}" srcOrd="1" destOrd="0" presId="urn:microsoft.com/office/officeart/2005/8/layout/chevron2"/>
    <dgm:cxn modelId="{7F4A13E3-8546-4B26-94F5-2595F465A88B}" type="presParOf" srcId="{7981554E-BE01-4468-95F8-11D25F5B3BB2}" destId="{A599A120-9CEB-45BD-A946-2311DFB0AF9C}" srcOrd="3" destOrd="0" presId="urn:microsoft.com/office/officeart/2005/8/layout/chevron2"/>
    <dgm:cxn modelId="{4F10F022-2D81-44A6-A4ED-E93373DBE307}" type="presParOf" srcId="{7981554E-BE01-4468-95F8-11D25F5B3BB2}" destId="{92AF677B-CEE8-496E-9FEA-8E8CCBB42284}" srcOrd="4" destOrd="0" presId="urn:microsoft.com/office/officeart/2005/8/layout/chevron2"/>
    <dgm:cxn modelId="{F54E4FE7-53AC-4672-A3AE-05B2C4892FF4}" type="presParOf" srcId="{92AF677B-CEE8-496E-9FEA-8E8CCBB42284}" destId="{B1E19E89-6528-411B-A88B-CBB08C287180}" srcOrd="0" destOrd="0" presId="urn:microsoft.com/office/officeart/2005/8/layout/chevron2"/>
    <dgm:cxn modelId="{CB6DA6CF-6857-4FC0-914F-176B64AC6789}" type="presParOf" srcId="{92AF677B-CEE8-496E-9FEA-8E8CCBB42284}" destId="{C9940DA4-1196-44F1-9B83-5ADF360D6530}" srcOrd="1" destOrd="0" presId="urn:microsoft.com/office/officeart/2005/8/layout/chevron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94DB71-B6BA-4111-BB72-B9A58D4EBDD0}">
      <dsp:nvSpPr>
        <dsp:cNvPr id="0" name=""/>
        <dsp:cNvSpPr/>
      </dsp:nvSpPr>
      <dsp:spPr>
        <a:xfrm rot="4396374">
          <a:off x="312743" y="702444"/>
          <a:ext cx="3047313" cy="2125121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5E609B-E91B-43B3-BB0A-D5326FF49717}">
      <dsp:nvSpPr>
        <dsp:cNvPr id="0" name=""/>
        <dsp:cNvSpPr/>
      </dsp:nvSpPr>
      <dsp:spPr>
        <a:xfrm>
          <a:off x="1423610" y="979930"/>
          <a:ext cx="76954" cy="76954"/>
        </a:xfrm>
        <a:prstGeom prst="ellipse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F920C9-8CA8-488C-88DD-779B8447D093}">
      <dsp:nvSpPr>
        <dsp:cNvPr id="0" name=""/>
        <dsp:cNvSpPr/>
      </dsp:nvSpPr>
      <dsp:spPr>
        <a:xfrm>
          <a:off x="1950535" y="1404943"/>
          <a:ext cx="76954" cy="76954"/>
        </a:xfrm>
        <a:prstGeom prst="ellipse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89D2DD-9C50-4CB9-960A-FE9910EBBF2A}">
      <dsp:nvSpPr>
        <dsp:cNvPr id="0" name=""/>
        <dsp:cNvSpPr/>
      </dsp:nvSpPr>
      <dsp:spPr>
        <a:xfrm>
          <a:off x="2345437" y="1901969"/>
          <a:ext cx="76954" cy="76954"/>
        </a:xfrm>
        <a:prstGeom prst="ellipse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572728-21CB-4CE1-9964-E4527575E1AD}">
      <dsp:nvSpPr>
        <dsp:cNvPr id="0" name=""/>
        <dsp:cNvSpPr/>
      </dsp:nvSpPr>
      <dsp:spPr>
        <a:xfrm>
          <a:off x="77794" y="0"/>
          <a:ext cx="1436714" cy="564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b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77794" y="0"/>
        <a:ext cx="1436714" cy="564801"/>
      </dsp:txXfrm>
    </dsp:sp>
    <dsp:sp modelId="{A60F78F6-5227-4653-A232-1C72599C803C}">
      <dsp:nvSpPr>
        <dsp:cNvPr id="0" name=""/>
        <dsp:cNvSpPr/>
      </dsp:nvSpPr>
      <dsp:spPr>
        <a:xfrm>
          <a:off x="1863979" y="736007"/>
          <a:ext cx="2096825" cy="564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Qoşulma</a:t>
          </a:r>
          <a:endParaRPr lang="ru-RU" sz="2000" b="1" kern="1200" dirty="0">
            <a:solidFill>
              <a:schemeClr val="accent4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63979" y="736007"/>
        <a:ext cx="2096825" cy="564801"/>
      </dsp:txXfrm>
    </dsp:sp>
    <dsp:sp modelId="{5BD1BBAA-EB45-41D4-B865-095D528A5A7D}">
      <dsp:nvSpPr>
        <dsp:cNvPr id="0" name=""/>
        <dsp:cNvSpPr/>
      </dsp:nvSpPr>
      <dsp:spPr>
        <a:xfrm>
          <a:off x="77794" y="1161020"/>
          <a:ext cx="1669694" cy="564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Tətbiq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794" y="1161020"/>
        <a:ext cx="1669694" cy="564801"/>
      </dsp:txXfrm>
    </dsp:sp>
    <dsp:sp modelId="{A0788992-87E7-45D9-B22C-948009FBCF8C}">
      <dsp:nvSpPr>
        <dsp:cNvPr id="0" name=""/>
        <dsp:cNvSpPr/>
      </dsp:nvSpPr>
      <dsp:spPr>
        <a:xfrm>
          <a:off x="2679411" y="1658045"/>
          <a:ext cx="1281393" cy="564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Təlimlər</a:t>
          </a:r>
          <a:endParaRPr lang="ru-RU" sz="2000" b="1" kern="1200" dirty="0">
            <a:solidFill>
              <a:schemeClr val="accent4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79411" y="1658045"/>
        <a:ext cx="1281393" cy="564801"/>
      </dsp:txXfrm>
    </dsp:sp>
    <dsp:sp modelId="{25B11267-5644-4A90-A22E-167D0717B22B}">
      <dsp:nvSpPr>
        <dsp:cNvPr id="0" name=""/>
        <dsp:cNvSpPr/>
      </dsp:nvSpPr>
      <dsp:spPr>
        <a:xfrm>
          <a:off x="2019300" y="2965208"/>
          <a:ext cx="1941505" cy="564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4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0 xərclər</a:t>
          </a:r>
          <a:endParaRPr lang="ru-RU" sz="2400" b="1" kern="1200" dirty="0">
            <a:solidFill>
              <a:schemeClr val="accent4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19300" y="2965208"/>
        <a:ext cx="1941505" cy="5648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E5D736-2662-46D6-8FD1-4CCDB76A6D00}">
      <dsp:nvSpPr>
        <dsp:cNvPr id="0" name=""/>
        <dsp:cNvSpPr/>
      </dsp:nvSpPr>
      <dsp:spPr>
        <a:xfrm>
          <a:off x="1842799" y="1779890"/>
          <a:ext cx="2175422" cy="2175422"/>
        </a:xfrm>
        <a:prstGeom prst="gear9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400" kern="1200" dirty="0" smtClean="0">
              <a:latin typeface="Times New Roman" pitchFamily="18" charset="0"/>
              <a:cs typeface="Times New Roman" pitchFamily="18" charset="0"/>
            </a:rPr>
            <a:t>FARABİ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42799" y="1779890"/>
        <a:ext cx="2175422" cy="2175422"/>
      </dsp:txXfrm>
    </dsp:sp>
    <dsp:sp modelId="{9526D4B3-C6D7-4272-A771-32F0647D3DEE}">
      <dsp:nvSpPr>
        <dsp:cNvPr id="0" name=""/>
        <dsp:cNvSpPr/>
      </dsp:nvSpPr>
      <dsp:spPr>
        <a:xfrm>
          <a:off x="577099" y="1265700"/>
          <a:ext cx="1582125" cy="1582125"/>
        </a:xfrm>
        <a:prstGeom prst="gear6">
          <a:avLst/>
        </a:prstGeom>
        <a:solidFill>
          <a:schemeClr val="accent4">
            <a:shade val="80000"/>
            <a:hueOff val="348348"/>
            <a:satOff val="-28694"/>
            <a:lumOff val="185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600" b="1" kern="1200" dirty="0" smtClean="0">
              <a:latin typeface="Times New Roman" pitchFamily="18" charset="0"/>
              <a:cs typeface="Times New Roman" pitchFamily="18" charset="0"/>
            </a:rPr>
            <a:t>Xəzinə sistemi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7099" y="1265700"/>
        <a:ext cx="1582125" cy="1582125"/>
      </dsp:txXfrm>
    </dsp:sp>
    <dsp:sp modelId="{08F8395F-2486-429A-9732-A30A6E1E4131}">
      <dsp:nvSpPr>
        <dsp:cNvPr id="0" name=""/>
        <dsp:cNvSpPr/>
      </dsp:nvSpPr>
      <dsp:spPr>
        <a:xfrm rot="20700000">
          <a:off x="1463250" y="174195"/>
          <a:ext cx="1550159" cy="1550159"/>
        </a:xfrm>
        <a:prstGeom prst="gear6">
          <a:avLst/>
        </a:prstGeom>
        <a:solidFill>
          <a:schemeClr val="accent4">
            <a:shade val="80000"/>
            <a:hueOff val="696695"/>
            <a:satOff val="-57388"/>
            <a:lumOff val="371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600" b="1" kern="1200" dirty="0" smtClean="0">
              <a:latin typeface="Times New Roman" pitchFamily="18" charset="0"/>
              <a:cs typeface="Times New Roman" pitchFamily="18" charset="0"/>
            </a:rPr>
            <a:t>Digər sistemlər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3246" y="514190"/>
        <a:ext cx="870168" cy="870168"/>
      </dsp:txXfrm>
    </dsp:sp>
    <dsp:sp modelId="{A7ED484E-FDBB-4F86-AED3-A36F67939EC8}">
      <dsp:nvSpPr>
        <dsp:cNvPr id="0" name=""/>
        <dsp:cNvSpPr/>
      </dsp:nvSpPr>
      <dsp:spPr>
        <a:xfrm>
          <a:off x="1672921" y="1453101"/>
          <a:ext cx="2784540" cy="2784540"/>
        </a:xfrm>
        <a:prstGeom prst="circularArrow">
          <a:avLst>
            <a:gd name="adj1" fmla="val 4687"/>
            <a:gd name="adj2" fmla="val 299029"/>
            <a:gd name="adj3" fmla="val 2510307"/>
            <a:gd name="adj4" fmla="val 15873955"/>
            <a:gd name="adj5" fmla="val 5469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FD311-CEB6-46B3-AE33-79BEB741099B}">
      <dsp:nvSpPr>
        <dsp:cNvPr id="0" name=""/>
        <dsp:cNvSpPr/>
      </dsp:nvSpPr>
      <dsp:spPr>
        <a:xfrm>
          <a:off x="296907" y="916661"/>
          <a:ext cx="2023142" cy="202314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shade val="90000"/>
            <a:hueOff val="350638"/>
            <a:satOff val="-28694"/>
            <a:lumOff val="1764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30801-E649-4E72-BD1E-969887480068}">
      <dsp:nvSpPr>
        <dsp:cNvPr id="0" name=""/>
        <dsp:cNvSpPr/>
      </dsp:nvSpPr>
      <dsp:spPr>
        <a:xfrm>
          <a:off x="1104682" y="-164322"/>
          <a:ext cx="2181355" cy="218135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shade val="90000"/>
            <a:hueOff val="701276"/>
            <a:satOff val="-57388"/>
            <a:lumOff val="3528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5C32B9-BE55-43A1-8758-4D15EDC1BAC1}">
      <dsp:nvSpPr>
        <dsp:cNvPr id="0" name=""/>
        <dsp:cNvSpPr/>
      </dsp:nvSpPr>
      <dsp:spPr>
        <a:xfrm rot="5400000">
          <a:off x="-228922" y="229699"/>
          <a:ext cx="1526147" cy="1068303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5400000">
        <a:off x="-228922" y="229699"/>
        <a:ext cx="1526147" cy="1068303"/>
      </dsp:txXfrm>
    </dsp:sp>
    <dsp:sp modelId="{5E9F3F00-840C-47A7-A3B0-02A897406D42}">
      <dsp:nvSpPr>
        <dsp:cNvPr id="0" name=""/>
        <dsp:cNvSpPr/>
      </dsp:nvSpPr>
      <dsp:spPr>
        <a:xfrm rot="5400000">
          <a:off x="4243441" y="-3174360"/>
          <a:ext cx="991995" cy="734227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000" b="1" kern="1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Maliyyə  və insan resurslarının daha da effektiv idarə olunması </a:t>
          </a:r>
          <a:endParaRPr lang="ru-RU" sz="2000" b="1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243441" y="-3174360"/>
        <a:ext cx="991995" cy="7342271"/>
      </dsp:txXfrm>
    </dsp:sp>
    <dsp:sp modelId="{F5825105-D753-4F42-97B4-DB8A9E6FA105}">
      <dsp:nvSpPr>
        <dsp:cNvPr id="0" name=""/>
        <dsp:cNvSpPr/>
      </dsp:nvSpPr>
      <dsp:spPr>
        <a:xfrm rot="5400000">
          <a:off x="-228922" y="1560720"/>
          <a:ext cx="1526147" cy="1068303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5400000">
        <a:off x="-228922" y="1560720"/>
        <a:ext cx="1526147" cy="1068303"/>
      </dsp:txXfrm>
    </dsp:sp>
    <dsp:sp modelId="{18E603A2-9FFA-4A15-8674-83D635E668AE}">
      <dsp:nvSpPr>
        <dsp:cNvPr id="0" name=""/>
        <dsp:cNvSpPr/>
      </dsp:nvSpPr>
      <dsp:spPr>
        <a:xfrm rot="5400000">
          <a:off x="4243441" y="-1843339"/>
          <a:ext cx="991995" cy="734227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000" b="1" kern="1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Lazımsız itkilərin və səmərəsiz xərclənmələrin qarşısı alınması</a:t>
          </a:r>
          <a:endParaRPr lang="ru-RU" sz="2000" b="1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243441" y="-1843339"/>
        <a:ext cx="991995" cy="7342271"/>
      </dsp:txXfrm>
    </dsp:sp>
    <dsp:sp modelId="{B1E19E89-6528-411B-A88B-CBB08C287180}">
      <dsp:nvSpPr>
        <dsp:cNvPr id="0" name=""/>
        <dsp:cNvSpPr/>
      </dsp:nvSpPr>
      <dsp:spPr>
        <a:xfrm rot="5400000">
          <a:off x="-228922" y="2891742"/>
          <a:ext cx="1526147" cy="1068303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5400000">
        <a:off x="-228922" y="2891742"/>
        <a:ext cx="1526147" cy="1068303"/>
      </dsp:txXfrm>
    </dsp:sp>
    <dsp:sp modelId="{C9940DA4-1196-44F1-9B83-5ADF360D6530}">
      <dsp:nvSpPr>
        <dsp:cNvPr id="0" name=""/>
        <dsp:cNvSpPr/>
      </dsp:nvSpPr>
      <dsp:spPr>
        <a:xfrm rot="5400000">
          <a:off x="4243441" y="-512317"/>
          <a:ext cx="991995" cy="734227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000" b="1" kern="1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Vaxt uduşu </a:t>
          </a:r>
          <a:endParaRPr lang="ru-RU" sz="2000" b="1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243441" y="-512317"/>
        <a:ext cx="991995" cy="7342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BB165-C0F5-47E8-A1BA-B7A6B990881E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91C56-C953-4741-9AD9-29DD1FD1F2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11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0DBE86-628A-456A-82F7-0F29111207E8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6C8125A-09C3-4DBC-8A5C-29402D5D47E0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AC3A940E-EAB0-4807-93BE-D2325BCD85E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4BF76721-D0C0-403B-AFD9-459364324B9D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E093995-4E24-4618-BC82-CE44AFD9B4B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>
              <a:solidFill>
                <a:schemeClr val="bg1"/>
              </a:solidFill>
            </a:endParaRPr>
          </a:p>
        </p:txBody>
      </p:sp>
      <p:pic>
        <p:nvPicPr>
          <p:cNvPr id="5" name="Picture 19" descr="CONT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42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1066800" y="101600"/>
            <a:ext cx="7934356" cy="762000"/>
          </a:xfrm>
          <a:prstGeom prst="rect">
            <a:avLst/>
          </a:prstGeom>
        </p:spPr>
        <p:txBody>
          <a:bodyPr anchor="ctr"/>
          <a:lstStyle>
            <a:lvl1pPr algn="l">
              <a:defRPr sz="3600" b="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12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rgbClr val="000066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4"/>
          <p:cNvGrpSpPr/>
          <p:nvPr userDrawn="1"/>
        </p:nvGrpSpPr>
        <p:grpSpPr>
          <a:xfrm>
            <a:off x="0" y="800100"/>
            <a:ext cx="9144000" cy="1224422"/>
            <a:chOff x="0" y="800100"/>
            <a:chExt cx="9144000" cy="122442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0100"/>
              <a:ext cx="9144000" cy="12240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pic>
          <p:nvPicPr>
            <p:cNvPr id="7" name="Billede 3" descr="dreamstime_Handshak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7334250" y="800100"/>
              <a:ext cx="1809750" cy="1224422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3"/>
          <p:cNvGrpSpPr/>
          <p:nvPr userDrawn="1"/>
        </p:nvGrpSpPr>
        <p:grpSpPr>
          <a:xfrm>
            <a:off x="0" y="0"/>
            <a:ext cx="9144000" cy="1968500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A2DBC02-530B-46AC-AE89-615B9CF6B656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AD578506-4270-40D2-9919-7162664C971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54546AD-5DB5-4E0B-B847-60D836DCD182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EBEB7762-8C3D-49C9-8EF9-6CBDFC5BB09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3712080-0910-45AC-ABF4-AC33E5ECBB03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567A2A1-D156-44EA-948C-F356C7AA8BD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54AC250-846A-48F8-BB14-372ADB45104B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F6E50EA-49C8-4392-B46A-5A90A2FDA3B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6538522-622F-48E3-B2DB-B794625C7BFA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82FA1181-06C8-467E-8609-B5E3873FDB8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D262304-7D56-4B39-A20D-152694EC6669}" type="datetime1">
              <a:rPr lang="da-DK"/>
              <a:pPr>
                <a:defRPr/>
              </a:pPr>
              <a:t>11-04-2013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CB64F55-B5E2-45D7-A695-BF8EFBEE953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65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gray">
          <a:xfrm>
            <a:off x="323850" y="4591050"/>
            <a:ext cx="4991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 txBox="1">
            <a:spLocks noChangeArrowheads="1"/>
          </p:cNvSpPr>
          <p:nvPr/>
        </p:nvSpPr>
        <p:spPr bwMode="gray">
          <a:xfrm>
            <a:off x="457199" y="2947877"/>
            <a:ext cx="7543801" cy="2679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az-Latn-AZ" sz="2400" b="1" dirty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“Büdcədən </a:t>
            </a:r>
            <a:r>
              <a:rPr lang="az-Latn-AZ" sz="2400" b="1" dirty="0" smtClean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maliyyələşən </a:t>
            </a:r>
            <a:r>
              <a:rPr lang="az-Latn-AZ" sz="2400" b="1" dirty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təşkilatlar üçün Maliyyə və Mühasibatlıq Hesabatları” avtomatlaşdırılmış informasiya sisteminin </a:t>
            </a:r>
            <a:r>
              <a:rPr lang="az-Latn-AZ" sz="2200" b="1" dirty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z-Latn-AZ" sz="2200" b="1" dirty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z-Latn-AZ" sz="2200" b="1" dirty="0" smtClean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TƏQDİMATI</a:t>
            </a:r>
          </a:p>
          <a:p>
            <a:pPr algn="ctr" defTabSz="914400" eaLnBrk="0" hangingPunct="0">
              <a:lnSpc>
                <a:spcPct val="95000"/>
              </a:lnSpc>
            </a:pPr>
            <a:endParaRPr lang="az-Latn-AZ" sz="2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 eaLnBrk="0" hangingPunct="0">
              <a:lnSpc>
                <a:spcPct val="95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Azərbaycan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Respublikasının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defTabSz="914400" eaLnBrk="0" hangingPunct="0">
              <a:lnSpc>
                <a:spcPct val="95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cənab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Samir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Şərifovun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çıxışı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 eaLnBrk="0" hangingPunct="0">
              <a:lnSpc>
                <a:spcPct val="95000"/>
              </a:lnSpc>
            </a:pPr>
            <a:endParaRPr lang="en-US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 dirty="0"/>
              <a:t>Your Logo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en-US" sz="1200"/>
              <a:t>Your own footer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9"/>
          <p:cNvGrpSpPr/>
          <p:nvPr/>
        </p:nvGrpSpPr>
        <p:grpSpPr>
          <a:xfrm rot="10800000">
            <a:off x="0" y="5713411"/>
            <a:ext cx="9144000" cy="1143002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ektangel 10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29699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2" name="Rectangle 5"/>
          <p:cNvSpPr txBox="1">
            <a:spLocks noChangeArrowheads="1"/>
          </p:cNvSpPr>
          <p:nvPr/>
        </p:nvSpPr>
        <p:spPr bwMode="gray">
          <a:xfrm>
            <a:off x="563526" y="255182"/>
            <a:ext cx="8165804" cy="627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əsas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prinsipləri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üstünlükləri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9284" y="6342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z-Latn-AZ" sz="2400" b="1" u="sng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İnteqrasiya</a:t>
            </a:r>
          </a:p>
          <a:p>
            <a:pPr marL="0" indent="0">
              <a:buNone/>
            </a:pPr>
            <a:r>
              <a:rPr lang="az-Latn-AZ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Vergilər </a:t>
            </a:r>
            <a:r>
              <a:rPr lang="az-Latn-AZ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Nazirliyi, DSMF  və Xəzinə İnformasiya İdarəetmə sistemləri ilə birbaşa inteqrasiya dəstəklənir, bu da  bir sistemdən bütün növ əməliyyətların «on-layn» rejimində aparılmasına (həmçinin maliyyə, vergi və DSMF-nin hesabatlarının təqdimi, bank və xəzinə ödənişlərin həyata keçirilməsini və s.) imkan verir. 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745631442"/>
              </p:ext>
            </p:extLst>
          </p:nvPr>
        </p:nvGraphicFramePr>
        <p:xfrm>
          <a:off x="4648200" y="1371600"/>
          <a:ext cx="4081130" cy="395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0683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9"/>
          <p:cNvGrpSpPr/>
          <p:nvPr/>
        </p:nvGrpSpPr>
        <p:grpSpPr>
          <a:xfrm rot="10800000">
            <a:off x="0" y="5713411"/>
            <a:ext cx="9144000" cy="1143002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ektangel 10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29699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2" name="Rectangle 5"/>
          <p:cNvSpPr txBox="1">
            <a:spLocks noChangeArrowheads="1"/>
          </p:cNvSpPr>
          <p:nvPr/>
        </p:nvSpPr>
        <p:spPr bwMode="gray">
          <a:xfrm>
            <a:off x="563526" y="255182"/>
            <a:ext cx="8165804" cy="627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əsas prinsipləri və üstünlükləri     </a:t>
            </a:r>
            <a:endParaRPr lang="en-US" sz="2800" b="1" dirty="0">
              <a:solidFill>
                <a:srgbClr val="F507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kstboks 9"/>
          <p:cNvSpPr txBox="1">
            <a:spLocks noChangeArrowheads="1"/>
          </p:cNvSpPr>
          <p:nvPr/>
        </p:nvSpPr>
        <p:spPr bwMode="auto">
          <a:xfrm>
            <a:off x="-372139" y="1387439"/>
            <a:ext cx="572031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0150" lvl="2" indent="-285750">
              <a:buFont typeface="Wingdings" pitchFamily="2" charset="2"/>
              <a:buChar char="Ø"/>
              <a:defRPr/>
            </a:pPr>
            <a:r>
              <a:rPr lang="az-Latn-AZ" sz="2400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</a:t>
            </a:r>
            <a:r>
              <a:rPr lang="da-DK" sz="2400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əhlükəzislik</a:t>
            </a:r>
            <a:r>
              <a:rPr lang="az-Latn-AZ" sz="2400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 </a:t>
            </a:r>
          </a:p>
          <a:p>
            <a:pPr lvl="2">
              <a:defRPr/>
            </a:pPr>
            <a:r>
              <a:rPr lang="da-DK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Sistemin şəbəkəsi və istifadəçilərin mərkəzi serverlər ilə bağlantısı  Azərbaycan Respublikasının Xüsusi Dövlət Mühafizə Xidmətinin dövlət orqanları üçün xüsusi dövlət rabitəsi üzərində qurulur. </a:t>
            </a:r>
            <a:r>
              <a:rPr lang="az-Latn-AZ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İstifadəçiyə elektron açar və elektron imza təqdim olunacaq</a:t>
            </a:r>
            <a:r>
              <a:rPr lang="da-DK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. </a:t>
            </a:r>
            <a:endParaRPr lang="az-Latn-AZ" dirty="0" smtClean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lvl="2" algn="just">
              <a:defRPr/>
            </a:pPr>
            <a:endParaRPr lang="az-Latn-AZ" dirty="0" smtClean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lvl="2" algn="just">
              <a:defRPr/>
            </a:pPr>
            <a:r>
              <a:rPr lang="da-DK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Hər bir istifadəçi sistemdə xüsüsi rejimdə eyniləşdirilir və hansısa istifadəçinin səlahiyyətsiz əməliyy</a:t>
            </a:r>
            <a:r>
              <a:rPr lang="az-Latn-AZ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a</a:t>
            </a:r>
            <a:r>
              <a:rPr lang="da-DK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tlar aparması və ya digər istifadəçinin əməliyy</a:t>
            </a:r>
            <a:r>
              <a:rPr lang="az-Latn-AZ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a</a:t>
            </a:r>
            <a:r>
              <a:rPr lang="da-DK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tlarının izlənməsi müvafiq təhlükəzislik, monitorinq, daxili audit texnologiyaları vasitəsilə qarşısı alınır.  </a:t>
            </a:r>
            <a:endParaRPr lang="az-Latn-AZ" dirty="0" smtClean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lvl="2">
              <a:defRPr/>
            </a:pPr>
            <a:r>
              <a:rPr lang="da-DK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 </a:t>
            </a:r>
          </a:p>
          <a:p>
            <a:pPr marL="1200150" lvl="2" indent="-285750">
              <a:defRPr/>
            </a:pPr>
            <a:endParaRPr lang="da-DK" sz="2000" dirty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9284" y="6342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1996" y="1387440"/>
            <a:ext cx="3478720" cy="2780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6629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9"/>
          <p:cNvGrpSpPr/>
          <p:nvPr/>
        </p:nvGrpSpPr>
        <p:grpSpPr>
          <a:xfrm rot="10800000">
            <a:off x="0" y="5713411"/>
            <a:ext cx="9144000" cy="1143002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ektangel 10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29699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2" name="Rectangle 5"/>
          <p:cNvSpPr txBox="1">
            <a:spLocks noChangeArrowheads="1"/>
          </p:cNvSpPr>
          <p:nvPr/>
        </p:nvSpPr>
        <p:spPr bwMode="gray">
          <a:xfrm>
            <a:off x="563526" y="255182"/>
            <a:ext cx="8165804" cy="627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tətbiqindən təşkilatların faydası     </a:t>
            </a:r>
            <a:endParaRPr lang="en-US" sz="2800" b="1" dirty="0">
              <a:solidFill>
                <a:srgbClr val="F507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9284" y="6342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986866424"/>
              </p:ext>
            </p:extLst>
          </p:nvPr>
        </p:nvGraphicFramePr>
        <p:xfrm>
          <a:off x="457200" y="1414130"/>
          <a:ext cx="8410575" cy="4189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140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6000">
              <a:schemeClr val="tx1"/>
            </a:gs>
            <a:gs pos="100000">
              <a:srgbClr val="FFFFFF">
                <a:lumMod val="75000"/>
              </a:srgbClr>
            </a:gs>
            <a:gs pos="100000">
              <a:srgbClr val="E6E6E6">
                <a:lumMod val="75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5"/>
          <p:cNvSpPr txBox="1">
            <a:spLocks noChangeArrowheads="1"/>
          </p:cNvSpPr>
          <p:nvPr/>
        </p:nvSpPr>
        <p:spPr bwMode="gray">
          <a:xfrm>
            <a:off x="874713" y="425303"/>
            <a:ext cx="7727016" cy="520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Sistemə</a:t>
            </a:r>
            <a:r>
              <a:rPr lang="en-US" sz="24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goşulma</a:t>
            </a:r>
            <a:r>
              <a:rPr lang="en-US" sz="24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4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yerlərdə</a:t>
            </a:r>
            <a:r>
              <a:rPr lang="en-US" sz="24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tətbiqin</a:t>
            </a:r>
            <a:r>
              <a:rPr lang="en-US" sz="24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praktiki</a:t>
            </a:r>
            <a:r>
              <a:rPr lang="en-US" sz="24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addımları</a:t>
            </a:r>
            <a:endParaRPr lang="en-US" sz="2400" b="1" dirty="0">
              <a:solidFill>
                <a:srgbClr val="F507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auto">
          <a:xfrm>
            <a:off x="1272362" y="1371600"/>
            <a:ext cx="7341265" cy="632120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Təşkilat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tərəfindən sistemdə çalışmaları nəzərdə tutulan bir sıra mütəxəssislərdən ibarət işçi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qrup yaradıl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ı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r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və daxili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əmr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 ilə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təstiqlənir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. Bununla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əlaqədar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,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Maliyyə Nazirliyi tərəfindən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təşkilata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müvafiq müraciət və işçi qrupunun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struk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uru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haqqında məlumat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göndər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i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ləcək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.</a:t>
            </a:r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auto">
          <a:xfrm>
            <a:off x="1272366" y="2918870"/>
            <a:ext cx="7341261" cy="613327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200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1272361" y="3697282"/>
            <a:ext cx="7341259" cy="613375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200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3" name="Rektangel 22"/>
          <p:cNvSpPr>
            <a:spLocks noChangeArrowheads="1"/>
          </p:cNvSpPr>
          <p:nvPr/>
        </p:nvSpPr>
        <p:spPr bwMode="auto">
          <a:xfrm>
            <a:off x="1261730" y="2157338"/>
            <a:ext cx="7341263" cy="622035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Tə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biq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olunan təşkilatda kompüter 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avadanl</a:t>
            </a:r>
            <a:r>
              <a:rPr lang="az-Latn-AZ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ı</a:t>
            </a:r>
            <a:r>
              <a:rPr lang="da-DK" sz="1400" b="1" kern="0" noProof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qların </a:t>
            </a:r>
            <a:r>
              <a:rPr lang="da-DK" sz="1400" b="1" kern="0" noProof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və daxili şəbəkənin vəziyyəti, elektron imzanın mövcudluğu və digər texniki parametrlər üzrə baxış keçirilir, sistemə qoşulması üçün müvafiq tədbirlər həyaya keçirilir.</a:t>
            </a:r>
          </a:p>
        </p:txBody>
      </p:sp>
      <p:sp>
        <p:nvSpPr>
          <p:cNvPr id="24" name="Rektangel 23"/>
          <p:cNvSpPr>
            <a:spLocks noChangeArrowheads="1"/>
          </p:cNvSpPr>
          <p:nvPr/>
        </p:nvSpPr>
        <p:spPr bwMode="auto">
          <a:xfrm>
            <a:off x="1272361" y="4449606"/>
            <a:ext cx="7341265" cy="668493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75000"/>
                </a:srgbClr>
              </a:gs>
              <a:gs pos="50000">
                <a:srgbClr val="FFFFFF">
                  <a:lumMod val="75000"/>
                </a:srgbClr>
              </a:gs>
              <a:gs pos="100000">
                <a:srgbClr val="E6E6E6">
                  <a:lumMod val="75000"/>
                </a:srgbClr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200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6878" name="Tekstboks 9"/>
          <p:cNvSpPr txBox="1">
            <a:spLocks noChangeArrowheads="1"/>
          </p:cNvSpPr>
          <p:nvPr/>
        </p:nvSpPr>
        <p:spPr bwMode="auto">
          <a:xfrm>
            <a:off x="1295399" y="5118100"/>
            <a:ext cx="6827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2"/>
                </a:solidFill>
              </a:rPr>
              <a:t>This is an example text. Go ahead and replace it with your own text</a:t>
            </a:r>
            <a:endParaRPr lang="da-DK" sz="1100" dirty="0">
              <a:solidFill>
                <a:schemeClr val="tx2"/>
              </a:solidFill>
            </a:endParaRPr>
          </a:p>
        </p:txBody>
      </p:sp>
      <p:sp>
        <p:nvSpPr>
          <p:cNvPr id="36880" name="Tekstboks 11"/>
          <p:cNvSpPr txBox="1">
            <a:spLocks noChangeArrowheads="1"/>
          </p:cNvSpPr>
          <p:nvPr/>
        </p:nvSpPr>
        <p:spPr bwMode="auto">
          <a:xfrm>
            <a:off x="1307294" y="4372484"/>
            <a:ext cx="7306333" cy="73866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Yerlərdə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müvafiq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testlərin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başa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çatmasından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təşkilatın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rəhbərliyi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tərəfindən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istifadəçilər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arasında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hüquqların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ierarxiyanin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təyin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edilməsindən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inzibati-texniki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reqlamentlərin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təsdiq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olunmasından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real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vaxt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rejimində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fəa</a:t>
            </a:r>
            <a:r>
              <a:rPr lang="az-Latn-AZ" sz="1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yyəti</a:t>
            </a:r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təmin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olunur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6881" name="Tekstboks 12"/>
          <p:cNvSpPr txBox="1">
            <a:spLocks noChangeArrowheads="1"/>
          </p:cNvSpPr>
          <p:nvPr/>
        </p:nvSpPr>
        <p:spPr bwMode="auto">
          <a:xfrm>
            <a:off x="1295400" y="2984084"/>
            <a:ext cx="72202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İşçi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qrupunun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üzvlərinə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sahələr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üzrə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ayrı-ayrılıqda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Nazirliyin</a:t>
            </a:r>
            <a:r>
              <a:rPr lang="az-Latn-AZ" sz="1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Elm-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Tədris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Mərkəzində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təlimlər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keçirilir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6882" name="Tekstboks 13"/>
          <p:cNvSpPr txBox="1">
            <a:spLocks noChangeArrowheads="1"/>
          </p:cNvSpPr>
          <p:nvPr/>
        </p:nvSpPr>
        <p:spPr bwMode="auto">
          <a:xfrm>
            <a:off x="1295400" y="3695010"/>
            <a:ext cx="7208371" cy="523220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Təşkilat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tərəfindən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tələb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olunan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ilkin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məlumatlar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sənədlər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hazırlanır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həmin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işçi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qrupun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üzvləri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ilə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birlikdə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sistemə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daxil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olunur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36891" name="Gruppe 73"/>
          <p:cNvGrpSpPr>
            <a:grpSpLocks/>
          </p:cNvGrpSpPr>
          <p:nvPr/>
        </p:nvGrpSpPr>
        <p:grpSpPr bwMode="auto">
          <a:xfrm>
            <a:off x="457199" y="1379019"/>
            <a:ext cx="685904" cy="3739081"/>
            <a:chOff x="860425" y="2498725"/>
            <a:chExt cx="347663" cy="2071688"/>
          </a:xfrm>
        </p:grpSpPr>
        <p:grpSp>
          <p:nvGrpSpPr>
            <p:cNvPr id="36895" name="Gruppe 55"/>
            <p:cNvGrpSpPr>
              <a:grpSpLocks noChangeAspect="1"/>
            </p:cNvGrpSpPr>
            <p:nvPr/>
          </p:nvGrpSpPr>
          <p:grpSpPr bwMode="auto">
            <a:xfrm>
              <a:off x="860425" y="2498725"/>
              <a:ext cx="347663" cy="2071688"/>
              <a:chOff x="571500" y="1858963"/>
              <a:chExt cx="510828" cy="3047523"/>
            </a:xfrm>
          </p:grpSpPr>
          <p:sp>
            <p:nvSpPr>
              <p:cNvPr id="57" name="Rektangel 7"/>
              <p:cNvSpPr>
                <a:spLocks noChangeArrowheads="1"/>
              </p:cNvSpPr>
              <p:nvPr/>
            </p:nvSpPr>
            <p:spPr bwMode="auto">
              <a:xfrm>
                <a:off x="571500" y="1858963"/>
                <a:ext cx="510828" cy="513759"/>
              </a:xfrm>
              <a:prstGeom prst="rect">
                <a:avLst/>
              </a:prstGeom>
              <a:gradFill flip="none" rotWithShape="1">
                <a:gsLst>
                  <a:gs pos="89000">
                    <a:srgbClr val="C00000"/>
                  </a:gs>
                  <a:gs pos="20000">
                    <a:srgbClr val="F50736"/>
                  </a:gs>
                  <a:gs pos="11000">
                    <a:srgbClr val="F50736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+mj-lt"/>
                  <a:buAutoNum type="arabicPeriod"/>
                  <a:defRPr/>
                </a:pPr>
                <a:endParaRPr lang="da-DK" noProof="1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58" name="Rektangel 57"/>
              <p:cNvSpPr>
                <a:spLocks noChangeArrowheads="1"/>
              </p:cNvSpPr>
              <p:nvPr/>
            </p:nvSpPr>
            <p:spPr bwMode="auto">
              <a:xfrm>
                <a:off x="571500" y="2491821"/>
                <a:ext cx="510828" cy="511423"/>
              </a:xfrm>
              <a:prstGeom prst="rect">
                <a:avLst/>
              </a:prstGeom>
              <a:gradFill flip="none" rotWithShape="1">
                <a:gsLst>
                  <a:gs pos="89000">
                    <a:srgbClr val="C00000"/>
                  </a:gs>
                  <a:gs pos="20000">
                    <a:srgbClr val="F50736"/>
                  </a:gs>
                  <a:gs pos="11000">
                    <a:srgbClr val="F50736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+mj-lt"/>
                  <a:buAutoNum type="arabicPeriod"/>
                  <a:defRPr/>
                </a:pPr>
                <a:endParaRPr lang="da-DK" noProof="1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59" name="Rektangel 11"/>
              <p:cNvSpPr>
                <a:spLocks noChangeArrowheads="1"/>
              </p:cNvSpPr>
              <p:nvPr/>
            </p:nvSpPr>
            <p:spPr bwMode="auto">
              <a:xfrm>
                <a:off x="571500" y="3124677"/>
                <a:ext cx="510828" cy="511424"/>
              </a:xfrm>
              <a:prstGeom prst="rect">
                <a:avLst/>
              </a:prstGeom>
              <a:gradFill flip="none" rotWithShape="1">
                <a:gsLst>
                  <a:gs pos="89000">
                    <a:srgbClr val="C00000"/>
                  </a:gs>
                  <a:gs pos="20000">
                    <a:srgbClr val="F50736"/>
                  </a:gs>
                  <a:gs pos="11000">
                    <a:srgbClr val="F50736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+mj-lt"/>
                  <a:buAutoNum type="arabicPeriod"/>
                  <a:defRPr/>
                </a:pPr>
                <a:endParaRPr lang="da-DK" noProof="1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60" name="Rektangel 13"/>
              <p:cNvSpPr>
                <a:spLocks noChangeArrowheads="1"/>
              </p:cNvSpPr>
              <p:nvPr/>
            </p:nvSpPr>
            <p:spPr bwMode="auto">
              <a:xfrm>
                <a:off x="571500" y="3762206"/>
                <a:ext cx="510828" cy="509088"/>
              </a:xfrm>
              <a:prstGeom prst="rect">
                <a:avLst/>
              </a:prstGeom>
              <a:gradFill flip="none" rotWithShape="1">
                <a:gsLst>
                  <a:gs pos="89000">
                    <a:srgbClr val="C00000"/>
                  </a:gs>
                  <a:gs pos="20000">
                    <a:srgbClr val="F50736"/>
                  </a:gs>
                  <a:gs pos="11000">
                    <a:srgbClr val="F50736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+mj-lt"/>
                  <a:buAutoNum type="arabicPeriod"/>
                  <a:defRPr/>
                </a:pPr>
                <a:endParaRPr lang="da-DK" noProof="1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61" name="Rektangel 60"/>
              <p:cNvSpPr>
                <a:spLocks noChangeArrowheads="1"/>
              </p:cNvSpPr>
              <p:nvPr/>
            </p:nvSpPr>
            <p:spPr bwMode="auto">
              <a:xfrm>
                <a:off x="571500" y="4395062"/>
                <a:ext cx="510828" cy="511424"/>
              </a:xfrm>
              <a:prstGeom prst="rect">
                <a:avLst/>
              </a:prstGeom>
              <a:gradFill flip="none" rotWithShape="1">
                <a:gsLst>
                  <a:gs pos="89000">
                    <a:srgbClr val="C00000"/>
                  </a:gs>
                  <a:gs pos="20000">
                    <a:srgbClr val="F50736"/>
                  </a:gs>
                  <a:gs pos="11000">
                    <a:srgbClr val="F50736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+mj-lt"/>
                  <a:buAutoNum type="arabicPeriod"/>
                  <a:defRPr/>
                </a:pPr>
                <a:endParaRPr lang="da-DK" noProof="1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53" name="Tekstboks 8"/>
            <p:cNvSpPr txBox="1">
              <a:spLocks noChangeArrowheads="1"/>
            </p:cNvSpPr>
            <p:nvPr/>
          </p:nvSpPr>
          <p:spPr bwMode="auto">
            <a:xfrm>
              <a:off x="881063" y="2541587"/>
              <a:ext cx="327025" cy="221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2000" b="1" dirty="0">
                  <a:latin typeface="Arial" pitchFamily="34" charset="0"/>
                  <a:ea typeface="ＭＳ Ｐゴシック" pitchFamily="-97" charset="-128"/>
                </a:rPr>
                <a:t>1</a:t>
              </a:r>
            </a:p>
          </p:txBody>
        </p:sp>
        <p:sp>
          <p:nvSpPr>
            <p:cNvPr id="54" name="Tekstboks 53"/>
            <p:cNvSpPr txBox="1">
              <a:spLocks noChangeArrowheads="1"/>
            </p:cNvSpPr>
            <p:nvPr/>
          </p:nvSpPr>
          <p:spPr bwMode="auto">
            <a:xfrm>
              <a:off x="870744" y="2984500"/>
              <a:ext cx="327025" cy="221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2000" b="1" dirty="0">
                  <a:latin typeface="Arial" pitchFamily="34" charset="0"/>
                  <a:ea typeface="ＭＳ Ｐゴシック" pitchFamily="-97" charset="-128"/>
                </a:rPr>
                <a:t>2</a:t>
              </a:r>
            </a:p>
          </p:txBody>
        </p:sp>
        <p:sp>
          <p:nvSpPr>
            <p:cNvPr id="55" name="Tekstboks 54"/>
            <p:cNvSpPr txBox="1">
              <a:spLocks noChangeArrowheads="1"/>
            </p:cNvSpPr>
            <p:nvPr/>
          </p:nvSpPr>
          <p:spPr bwMode="auto">
            <a:xfrm>
              <a:off x="881063" y="3410968"/>
              <a:ext cx="327025" cy="221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2000" b="1" dirty="0">
                  <a:latin typeface="Arial" pitchFamily="34" charset="0"/>
                  <a:ea typeface="ＭＳ Ｐゴシック" pitchFamily="-97" charset="-128"/>
                </a:rPr>
                <a:t>3</a:t>
              </a:r>
            </a:p>
          </p:txBody>
        </p:sp>
        <p:sp>
          <p:nvSpPr>
            <p:cNvPr id="56" name="Tekstboks 55"/>
            <p:cNvSpPr txBox="1">
              <a:spLocks noChangeArrowheads="1"/>
            </p:cNvSpPr>
            <p:nvPr/>
          </p:nvSpPr>
          <p:spPr bwMode="auto">
            <a:xfrm>
              <a:off x="881063" y="3830638"/>
              <a:ext cx="327025" cy="221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2000" b="1" dirty="0">
                  <a:latin typeface="Arial" pitchFamily="34" charset="0"/>
                  <a:ea typeface="ＭＳ Ｐゴシック" pitchFamily="-97" charset="-128"/>
                </a:rPr>
                <a:t>4</a:t>
              </a:r>
            </a:p>
          </p:txBody>
        </p:sp>
        <p:sp>
          <p:nvSpPr>
            <p:cNvPr id="71" name="Tekstboks 21"/>
            <p:cNvSpPr txBox="1">
              <a:spLocks noChangeArrowheads="1"/>
            </p:cNvSpPr>
            <p:nvPr/>
          </p:nvSpPr>
          <p:spPr bwMode="auto">
            <a:xfrm>
              <a:off x="870743" y="4260272"/>
              <a:ext cx="327025" cy="221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2000" b="1" dirty="0">
                  <a:latin typeface="Arial" pitchFamily="34" charset="0"/>
                  <a:ea typeface="ＭＳ Ｐゴシック" pitchFamily="-97" charset="-128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az-Latn-AZ" sz="1800" dirty="0" smtClean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endParaRPr lang="az-Latn-AZ" sz="1800" b="1" dirty="0">
              <a:solidFill>
                <a:srgbClr val="92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az-Latn-AZ" sz="1800" b="1" dirty="0" smtClean="0">
              <a:solidFill>
                <a:srgbClr val="92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az-Latn-AZ" b="1" dirty="0" smtClean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Diqqətinizə </a:t>
            </a:r>
            <a:r>
              <a:rPr lang="az-Latn-AZ" b="1" dirty="0">
                <a:solidFill>
                  <a:srgbClr val="920000"/>
                </a:solidFill>
                <a:latin typeface="Times New Roman" pitchFamily="18" charset="0"/>
                <a:cs typeface="Times New Roman" pitchFamily="18" charset="0"/>
              </a:rPr>
              <a:t>görə təşəkkür edirəm!</a:t>
            </a:r>
          </a:p>
          <a:p>
            <a:pPr marL="0" indent="0" algn="just">
              <a:buNone/>
            </a:pPr>
            <a:endParaRPr lang="az-Latn-AZ" sz="1800" dirty="0" smtClean="0">
              <a:solidFill>
                <a:srgbClr val="92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82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 txBox="1">
            <a:spLocks noChangeArrowheads="1"/>
          </p:cNvSpPr>
          <p:nvPr/>
        </p:nvSpPr>
        <p:spPr bwMode="gray">
          <a:xfrm>
            <a:off x="874712" y="574158"/>
            <a:ext cx="7758925" cy="10738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/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Mühasibat uçotu və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hesabatlılığ</a:t>
            </a: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z-Latn-AZ" sz="2800" b="1" dirty="0" smtClean="0">
              <a:solidFill>
                <a:srgbClr val="F507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sahəsində islahatlar</a:t>
            </a:r>
            <a:endParaRPr lang="az-Latn-AZ" sz="2800" dirty="0" smtClean="0">
              <a:solidFill>
                <a:srgbClr val="F507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ktangel 30"/>
          <p:cNvSpPr>
            <a:spLocks noChangeArrowheads="1"/>
          </p:cNvSpPr>
          <p:nvPr/>
        </p:nvSpPr>
        <p:spPr bwMode="auto">
          <a:xfrm>
            <a:off x="914400" y="2298700"/>
            <a:ext cx="5018568" cy="306388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2" name="Rektangel 31"/>
          <p:cNvSpPr>
            <a:spLocks noChangeArrowheads="1"/>
          </p:cNvSpPr>
          <p:nvPr/>
        </p:nvSpPr>
        <p:spPr bwMode="auto">
          <a:xfrm>
            <a:off x="914400" y="2667000"/>
            <a:ext cx="5029200" cy="762000"/>
          </a:xfrm>
          <a:prstGeom prst="rect">
            <a:avLst/>
          </a:prstGeom>
          <a:gradFill rotWithShape="1">
            <a:gsLst>
              <a:gs pos="0">
                <a:srgbClr val="E6E6E6"/>
              </a:gs>
              <a:gs pos="41000">
                <a:srgbClr val="FFFFFF"/>
              </a:gs>
              <a:gs pos="100000">
                <a:schemeClr val="tx1"/>
              </a:gs>
            </a:gsLst>
            <a:lin ang="16200000"/>
          </a:gradFill>
          <a:ln w="9525">
            <a:solidFill>
              <a:srgbClr val="E1E1E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9" name="Rektangel 28"/>
          <p:cNvSpPr>
            <a:spLocks noChangeArrowheads="1"/>
          </p:cNvSpPr>
          <p:nvPr/>
        </p:nvSpPr>
        <p:spPr bwMode="auto">
          <a:xfrm>
            <a:off x="1003300" y="2838450"/>
            <a:ext cx="344488" cy="346075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kern="0" noProof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ＭＳ Ｐゴシック" pitchFamily="-97" charset="-128"/>
              </a:rPr>
              <a:t>1</a:t>
            </a:r>
          </a:p>
        </p:txBody>
      </p:sp>
      <p:sp>
        <p:nvSpPr>
          <p:cNvPr id="15394" name="Tekstboks 27"/>
          <p:cNvSpPr txBox="1">
            <a:spLocks noChangeArrowheads="1"/>
          </p:cNvSpPr>
          <p:nvPr/>
        </p:nvSpPr>
        <p:spPr bwMode="auto">
          <a:xfrm>
            <a:off x="1435099" y="2658141"/>
            <a:ext cx="448723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az-Latn-AZ" sz="1400" b="1" dirty="0" smtClean="0">
                <a:solidFill>
                  <a:srgbClr val="000000"/>
                </a:solidFill>
                <a:latin typeface="Times New Roman"/>
              </a:rPr>
              <a:t>Birinci mərhələ - maliyyə hesabatlarının beynəlxalq standartlar əsasında hazırlanması və təqdim olunması üzrə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zəruri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hüquqi-normativ</a:t>
            </a:r>
            <a:r>
              <a:rPr lang="en-US" sz="14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baza</a:t>
            </a:r>
            <a:r>
              <a:rPr lang="en-US" sz="14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yaradılm</a:t>
            </a:r>
            <a:r>
              <a:rPr lang="az-Latn-AZ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ışdır.</a:t>
            </a:r>
            <a:endParaRPr lang="ru-RU" sz="14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endParaRPr lang="da-DK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5391" name="Rectangle 5"/>
          <p:cNvSpPr txBox="1">
            <a:spLocks noChangeArrowheads="1"/>
          </p:cNvSpPr>
          <p:nvPr/>
        </p:nvSpPr>
        <p:spPr bwMode="gray">
          <a:xfrm>
            <a:off x="1001713" y="2316163"/>
            <a:ext cx="1893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  <a:defRPr/>
            </a:pPr>
            <a:endParaRPr lang="en-US" sz="1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927100" y="3568700"/>
            <a:ext cx="5016500" cy="280988"/>
          </a:xfrm>
          <a:prstGeom prst="rect">
            <a:avLst/>
          </a:prstGeom>
          <a:gradFill flip="none" rotWithShape="1">
            <a:gsLst>
              <a:gs pos="8900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1000">
                <a:srgbClr val="F50736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3" name="Rektangel 22"/>
          <p:cNvSpPr>
            <a:spLocks noChangeArrowheads="1"/>
          </p:cNvSpPr>
          <p:nvPr/>
        </p:nvSpPr>
        <p:spPr bwMode="auto">
          <a:xfrm>
            <a:off x="927100" y="3924300"/>
            <a:ext cx="5016500" cy="749300"/>
          </a:xfrm>
          <a:prstGeom prst="rect">
            <a:avLst/>
          </a:prstGeom>
          <a:gradFill rotWithShape="1">
            <a:gsLst>
              <a:gs pos="0">
                <a:srgbClr val="E6E6E6"/>
              </a:gs>
              <a:gs pos="49001">
                <a:srgbClr val="FFFFFF"/>
              </a:gs>
              <a:gs pos="100000">
                <a:schemeClr val="tx1"/>
              </a:gs>
            </a:gsLst>
            <a:lin ang="16200000"/>
          </a:gradFill>
          <a:ln w="9525">
            <a:solidFill>
              <a:srgbClr val="E1E1E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auto">
          <a:xfrm>
            <a:off x="1041400" y="4095750"/>
            <a:ext cx="344488" cy="346075"/>
          </a:xfrm>
          <a:prstGeom prst="rect">
            <a:avLst/>
          </a:prstGeom>
          <a:gradFill flip="none" rotWithShape="1">
            <a:gsLst>
              <a:gs pos="8900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1000">
                <a:srgbClr val="F50736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5614" name="Tekstboks 17"/>
          <p:cNvSpPr txBox="1">
            <a:spLocks noChangeArrowheads="1"/>
          </p:cNvSpPr>
          <p:nvPr/>
        </p:nvSpPr>
        <p:spPr bwMode="auto">
          <a:xfrm>
            <a:off x="1473199" y="3902149"/>
            <a:ext cx="44491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az-Latn-AZ" sz="1400" b="1" dirty="0" smtClean="0">
                <a:solidFill>
                  <a:srgbClr val="000000"/>
                </a:solidFill>
                <a:latin typeface="Times New Roman"/>
              </a:rPr>
              <a:t>İkinci mərhələ - mühasibat uçotu subyektləri tərəfindən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hesabatlarının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beynəlxalq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standartlar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əsasında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hazırlanaraq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təqdim</a:t>
            </a:r>
            <a:r>
              <a:rPr lang="en-US" sz="14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olunması</a:t>
            </a:r>
            <a:r>
              <a:rPr lang="en-US" sz="14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təşkil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olunmuşdur</a:t>
            </a:r>
            <a:r>
              <a:rPr lang="az-Latn-AZ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solidFill>
                <a:srgbClr val="000000"/>
              </a:solidFill>
            </a:endParaRPr>
          </a:p>
          <a:p>
            <a:pPr algn="just"/>
            <a:r>
              <a:rPr lang="en-US" sz="1000" dirty="0" smtClean="0">
                <a:solidFill>
                  <a:srgbClr val="000000"/>
                </a:solidFill>
              </a:rPr>
              <a:t>. </a:t>
            </a:r>
            <a:endParaRPr lang="da-DK" sz="1000" dirty="0">
              <a:solidFill>
                <a:srgbClr val="000000"/>
              </a:solidFill>
            </a:endParaRPr>
          </a:p>
          <a:p>
            <a:pPr algn="just"/>
            <a:endParaRPr lang="da-DK" sz="800" dirty="0">
              <a:solidFill>
                <a:srgbClr val="000000"/>
              </a:solidFill>
            </a:endParaRPr>
          </a:p>
        </p:txBody>
      </p:sp>
      <p:sp>
        <p:nvSpPr>
          <p:cNvPr id="25615" name="Rectangle 5"/>
          <p:cNvSpPr txBox="1">
            <a:spLocks noChangeArrowheads="1"/>
          </p:cNvSpPr>
          <p:nvPr/>
        </p:nvSpPr>
        <p:spPr bwMode="gray">
          <a:xfrm>
            <a:off x="1039813" y="3592513"/>
            <a:ext cx="1379537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4" name="Rektangel 13"/>
          <p:cNvSpPr>
            <a:spLocks noChangeArrowheads="1"/>
          </p:cNvSpPr>
          <p:nvPr/>
        </p:nvSpPr>
        <p:spPr bwMode="auto">
          <a:xfrm>
            <a:off x="927100" y="4813300"/>
            <a:ext cx="5016500" cy="2809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999">
                <a:srgbClr val="FFFFFF"/>
              </a:gs>
              <a:gs pos="100000">
                <a:schemeClr val="bg2"/>
              </a:gs>
            </a:gsLst>
            <a:lin ang="5400000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927099" y="5178425"/>
            <a:ext cx="5027134" cy="749300"/>
          </a:xfrm>
          <a:prstGeom prst="rect">
            <a:avLst/>
          </a:prstGeom>
          <a:gradFill flip="none" rotWithShape="1">
            <a:gsLst>
              <a:gs pos="8900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1000">
                <a:srgbClr val="F50736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grpSp>
        <p:nvGrpSpPr>
          <p:cNvPr id="2" name="Grupper 67"/>
          <p:cNvGrpSpPr>
            <a:grpSpLocks/>
          </p:cNvGrpSpPr>
          <p:nvPr/>
        </p:nvGrpSpPr>
        <p:grpSpPr bwMode="auto">
          <a:xfrm>
            <a:off x="1041400" y="5340350"/>
            <a:ext cx="344488" cy="346075"/>
            <a:chOff x="876300" y="2508250"/>
            <a:chExt cx="344488" cy="346075"/>
          </a:xfrm>
        </p:grpSpPr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876300" y="2508250"/>
              <a:ext cx="344488" cy="346075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bg2"/>
                </a:gs>
              </a:gsLst>
              <a:lin ang="16200000"/>
            </a:gradFill>
            <a:ln w="9525">
              <a:solidFill>
                <a:schemeClr val="bg2">
                  <a:lumMod val="90000"/>
                </a:schemeClr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3" name="Tekstboks 12"/>
            <p:cNvSpPr txBox="1">
              <a:spLocks noChangeArrowheads="1"/>
            </p:cNvSpPr>
            <p:nvPr/>
          </p:nvSpPr>
          <p:spPr bwMode="auto">
            <a:xfrm>
              <a:off x="890588" y="2544763"/>
              <a:ext cx="322262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200" dirty="0">
                  <a:solidFill>
                    <a:srgbClr val="171717"/>
                  </a:solidFill>
                  <a:latin typeface="Arial" pitchFamily="34" charset="0"/>
                  <a:ea typeface="ＭＳ Ｐゴシック" pitchFamily="-97" charset="-128"/>
                </a:rPr>
                <a:t>3</a:t>
              </a:r>
            </a:p>
          </p:txBody>
        </p:sp>
      </p:grpSp>
      <p:sp>
        <p:nvSpPr>
          <p:cNvPr id="15376" name="Tekstboks 9"/>
          <p:cNvSpPr txBox="1">
            <a:spLocks noChangeArrowheads="1"/>
          </p:cNvSpPr>
          <p:nvPr/>
        </p:nvSpPr>
        <p:spPr bwMode="auto">
          <a:xfrm>
            <a:off x="1473200" y="5167423"/>
            <a:ext cx="448103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az-Latn-AZ" sz="1400" b="1" dirty="0" smtClean="0">
                <a:solidFill>
                  <a:schemeClr val="bg1"/>
                </a:solidFill>
                <a:latin typeface="Times New Roman"/>
              </a:rPr>
              <a:t>Üçüncü mərhələ -  mühasiblər üçün yeni maliyyə hesabatlarının tərtibi üzrə əsaslı  biliklərin əldə edilməsi məqsədi ilə fasiləsiz tədris prosesi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təşkil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olunmuşdur</a:t>
            </a:r>
            <a:r>
              <a:rPr lang="az-Latn-AZ" sz="1400" b="1" dirty="0" smtClean="0">
                <a:solidFill>
                  <a:schemeClr val="bg1"/>
                </a:solidFill>
                <a:latin typeface="Times New Roman"/>
              </a:rPr>
              <a:t>.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just">
              <a:defRPr/>
            </a:pPr>
            <a:endParaRPr lang="da-DK" sz="1400" dirty="0">
              <a:solidFill>
                <a:schemeClr val="bg1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5620" name="Rectangle 5"/>
          <p:cNvSpPr txBox="1">
            <a:spLocks noChangeArrowheads="1"/>
          </p:cNvSpPr>
          <p:nvPr/>
        </p:nvSpPr>
        <p:spPr bwMode="gray">
          <a:xfrm>
            <a:off x="1039813" y="4856163"/>
            <a:ext cx="267335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1200" b="1" dirty="0">
              <a:solidFill>
                <a:srgbClr val="171717"/>
              </a:solidFill>
            </a:endParaRPr>
          </a:p>
        </p:txBody>
      </p:sp>
      <p:sp>
        <p:nvSpPr>
          <p:cNvPr id="34" name="Rektangel 33"/>
          <p:cNvSpPr>
            <a:spLocks noChangeArrowheads="1"/>
          </p:cNvSpPr>
          <p:nvPr/>
        </p:nvSpPr>
        <p:spPr bwMode="auto">
          <a:xfrm>
            <a:off x="6028659" y="2298700"/>
            <a:ext cx="2668774" cy="3602370"/>
          </a:xfrm>
          <a:prstGeom prst="rect">
            <a:avLst/>
          </a:prstGeom>
          <a:gradFill flip="none" rotWithShape="1">
            <a:gsLst>
              <a:gs pos="89000">
                <a:srgbClr val="C00000"/>
              </a:gs>
              <a:gs pos="20000">
                <a:srgbClr val="F50736"/>
              </a:gs>
              <a:gs pos="11000">
                <a:srgbClr val="F50736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5370" name="Tekstboks 39"/>
          <p:cNvSpPr txBox="1">
            <a:spLocks noChangeArrowheads="1"/>
          </p:cNvSpPr>
          <p:nvPr/>
        </p:nvSpPr>
        <p:spPr bwMode="auto">
          <a:xfrm>
            <a:off x="6081823" y="2630487"/>
            <a:ext cx="2477386" cy="29090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2009-cu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ilin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yanvar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tarixindən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dövlət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büdcəsindən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maliyyəşən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təşkilatlar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hesabatlarını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Nazirliyinə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təqdim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edirlər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da-DK" sz="2000" b="1" kern="0" noProof="1">
              <a:solidFill>
                <a:schemeClr val="bg1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8" name="Tekstboks 27"/>
          <p:cNvSpPr txBox="1">
            <a:spLocks noChangeArrowheads="1"/>
          </p:cNvSpPr>
          <p:nvPr/>
        </p:nvSpPr>
        <p:spPr bwMode="auto">
          <a:xfrm>
            <a:off x="1055688" y="4132263"/>
            <a:ext cx="322262" cy="27781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kern="0" noProof="1">
                <a:solidFill>
                  <a:sysClr val="window" lastClr="FFFFFF"/>
                </a:solidFill>
                <a:latin typeface="Arial" pitchFamily="34" charset="0"/>
                <a:ea typeface="ＭＳ Ｐゴシック" pitchFamily="-97" charset="-128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r 32"/>
          <p:cNvGrpSpPr>
            <a:grpSpLocks/>
          </p:cNvGrpSpPr>
          <p:nvPr/>
        </p:nvGrpSpPr>
        <p:grpSpPr bwMode="auto">
          <a:xfrm>
            <a:off x="2703513" y="2133601"/>
            <a:ext cx="5218112" cy="1206500"/>
            <a:chOff x="2400934" y="2133600"/>
            <a:chExt cx="5219066" cy="1205943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594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8696" name="Tekstboks 26"/>
            <p:cNvSpPr txBox="1">
              <a:spLocks noChangeArrowheads="1"/>
            </p:cNvSpPr>
            <p:nvPr/>
          </p:nvSpPr>
          <p:spPr bwMode="auto">
            <a:xfrm>
              <a:off x="2514600" y="2285929"/>
              <a:ext cx="5105031" cy="1015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aliyyə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hesabatlarının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hazırlanması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</a:p>
            <a:p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qəbul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olunması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 təhlili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proseslərin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avtomatlaşdırılması</a:t>
              </a:r>
              <a:endParaRPr lang="da-DK" sz="2000" dirty="0">
                <a:solidFill>
                  <a:srgbClr val="171717"/>
                </a:solidFill>
              </a:endParaRPr>
            </a:p>
          </p:txBody>
        </p:sp>
      </p:grpSp>
      <p:grpSp>
        <p:nvGrpSpPr>
          <p:cNvPr id="3" name="Grupper 34"/>
          <p:cNvGrpSpPr>
            <a:grpSpLocks/>
          </p:cNvGrpSpPr>
          <p:nvPr/>
        </p:nvGrpSpPr>
        <p:grpSpPr bwMode="auto">
          <a:xfrm>
            <a:off x="2703513" y="3476848"/>
            <a:ext cx="5218112" cy="1145953"/>
            <a:chOff x="2400934" y="3476819"/>
            <a:chExt cx="5219066" cy="1145414"/>
          </a:xfrm>
        </p:grpSpPr>
        <p:sp>
          <p:nvSpPr>
            <p:cNvPr id="26" name="Rektangel 25"/>
            <p:cNvSpPr/>
            <p:nvPr/>
          </p:nvSpPr>
          <p:spPr>
            <a:xfrm>
              <a:off x="2400934" y="3476819"/>
              <a:ext cx="5219066" cy="114541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8694" name="Tekstboks 28"/>
            <p:cNvSpPr txBox="1">
              <a:spLocks noChangeArrowheads="1"/>
            </p:cNvSpPr>
            <p:nvPr/>
          </p:nvSpPr>
          <p:spPr bwMode="auto">
            <a:xfrm>
              <a:off x="2541572" y="3583092"/>
              <a:ext cx="5046155" cy="707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esabatlar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üzrə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vahid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məlumat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baza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sı</a:t>
              </a:r>
              <a:r>
                <a:rPr lang="en-US" sz="20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nın</a:t>
              </a:r>
              <a:r>
                <a:rPr lang="en-US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yaradılması</a:t>
              </a:r>
              <a:endParaRPr lang="da-DK" sz="2000" dirty="0">
                <a:solidFill>
                  <a:srgbClr val="171717"/>
                </a:solidFill>
              </a:endParaRPr>
            </a:p>
          </p:txBody>
        </p:sp>
      </p:grpSp>
      <p:grpSp>
        <p:nvGrpSpPr>
          <p:cNvPr id="9" name="Grupper 35"/>
          <p:cNvGrpSpPr>
            <a:grpSpLocks/>
          </p:cNvGrpSpPr>
          <p:nvPr/>
        </p:nvGrpSpPr>
        <p:grpSpPr bwMode="auto">
          <a:xfrm>
            <a:off x="2703513" y="4622801"/>
            <a:ext cx="5218112" cy="1492716"/>
            <a:chOff x="2400934" y="4617831"/>
            <a:chExt cx="5219066" cy="1576040"/>
          </a:xfrm>
        </p:grpSpPr>
        <p:sp>
          <p:nvSpPr>
            <p:cNvPr id="23" name="Rektangel 22"/>
            <p:cNvSpPr/>
            <p:nvPr/>
          </p:nvSpPr>
          <p:spPr>
            <a:xfrm>
              <a:off x="2400934" y="4711700"/>
              <a:ext cx="5219066" cy="120590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8692" name="Tekstboks 31"/>
            <p:cNvSpPr txBox="1">
              <a:spLocks noChangeArrowheads="1"/>
            </p:cNvSpPr>
            <p:nvPr/>
          </p:nvSpPr>
          <p:spPr bwMode="auto">
            <a:xfrm>
              <a:off x="2541572" y="4617831"/>
              <a:ext cx="5078428" cy="1576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az-Latn-AZ" sz="2000" b="1" dirty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Maliyyə hesabatları 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subyektlərində inteqrasiya olunmuş çoxfunksionallı mühasibat üçotu </a:t>
              </a:r>
              <a:r>
                <a:rPr lang="az-Latn-AZ" sz="2000" b="1" dirty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üzrə </a:t>
              </a:r>
              <a:r>
                <a:rPr lang="az-Latn-AZ" sz="20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avtomatlaşdırılmış sistemin tətbiqi</a:t>
              </a:r>
              <a:endParaRPr lang="az-Latn-AZ" sz="2000" b="1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da-DK" sz="1100" dirty="0">
                <a:solidFill>
                  <a:srgbClr val="171717"/>
                </a:solidFill>
              </a:endParaRPr>
            </a:p>
          </p:txBody>
        </p:sp>
      </p:grpSp>
      <p:sp>
        <p:nvSpPr>
          <p:cNvPr id="28679" name="Rectangle 4"/>
          <p:cNvSpPr>
            <a:spLocks noChangeArrowheads="1"/>
          </p:cNvSpPr>
          <p:nvPr/>
        </p:nvSpPr>
        <p:spPr bwMode="gray">
          <a:xfrm>
            <a:off x="542260" y="1212114"/>
            <a:ext cx="8176437" cy="712380"/>
          </a:xfrm>
          <a:prstGeom prst="rect">
            <a:avLst/>
          </a:prstGeom>
          <a:solidFill>
            <a:srgbClr val="F50736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/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illik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hesabatlarının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qəbulu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təhlili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təcrübəsi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sahədə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kompleks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tədbirlərin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həyata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keçirilməsi</a:t>
            </a:r>
            <a:r>
              <a:rPr lang="az-Latn-AZ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qənaətinə əsas verir</a:t>
            </a:r>
            <a:r>
              <a:rPr lang="en-US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sz="21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cümlədən</a:t>
            </a:r>
            <a:r>
              <a:rPr lang="az-Latn-AZ" sz="21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21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80" name="Rectangle 5"/>
          <p:cNvSpPr txBox="1">
            <a:spLocks noChangeArrowheads="1"/>
          </p:cNvSpPr>
          <p:nvPr/>
        </p:nvSpPr>
        <p:spPr bwMode="gray">
          <a:xfrm>
            <a:off x="691116" y="287079"/>
            <a:ext cx="7708605" cy="7655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İslahatların növbəti səviy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əyə keçməsi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zərur</a:t>
            </a: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əti</a:t>
            </a:r>
            <a:endParaRPr lang="en-US" sz="2800" b="1" dirty="0">
              <a:solidFill>
                <a:srgbClr val="F507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uppe 34"/>
          <p:cNvGrpSpPr>
            <a:grpSpLocks/>
          </p:cNvGrpSpPr>
          <p:nvPr/>
        </p:nvGrpSpPr>
        <p:grpSpPr bwMode="auto">
          <a:xfrm>
            <a:off x="1222375" y="2146300"/>
            <a:ext cx="1346200" cy="3771900"/>
            <a:chOff x="1222375" y="2146300"/>
            <a:chExt cx="1346200" cy="3771900"/>
          </a:xfrm>
        </p:grpSpPr>
        <p:sp>
          <p:nvSpPr>
            <p:cNvPr id="6" name="Rektangel 5"/>
            <p:cNvSpPr>
              <a:spLocks noChangeArrowheads="1"/>
            </p:cNvSpPr>
            <p:nvPr/>
          </p:nvSpPr>
          <p:spPr bwMode="auto">
            <a:xfrm>
              <a:off x="1231900" y="4738688"/>
              <a:ext cx="1333500" cy="1179512"/>
            </a:xfrm>
            <a:prstGeom prst="rect">
              <a:avLst/>
            </a:prstGeom>
            <a:gradFill flip="none" rotWithShape="1">
              <a:gsLst>
                <a:gs pos="0">
                  <a:srgbClr val="CFCFCF"/>
                </a:gs>
                <a:gs pos="50000">
                  <a:srgbClr val="D5D5D5"/>
                </a:gs>
                <a:gs pos="100000">
                  <a:srgbClr val="C4C4C4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kern="0" noProof="1">
                <a:solidFill>
                  <a:sysClr val="window" lastClr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8" name="Højrepil 7"/>
            <p:cNvSpPr/>
            <p:nvPr/>
          </p:nvSpPr>
          <p:spPr bwMode="auto">
            <a:xfrm rot="5400000">
              <a:off x="1631156" y="4653757"/>
              <a:ext cx="485775" cy="354012"/>
            </a:xfrm>
            <a:prstGeom prst="rightArrow">
              <a:avLst>
                <a:gd name="adj1" fmla="val 50000"/>
                <a:gd name="adj2" fmla="val 82469"/>
              </a:avLst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5" name="Rektangel 4"/>
            <p:cNvSpPr>
              <a:spLocks noChangeArrowheads="1"/>
            </p:cNvSpPr>
            <p:nvPr/>
          </p:nvSpPr>
          <p:spPr bwMode="auto">
            <a:xfrm>
              <a:off x="1231900" y="3441700"/>
              <a:ext cx="1333500" cy="1179513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Højrepil 6"/>
            <p:cNvSpPr/>
            <p:nvPr/>
          </p:nvSpPr>
          <p:spPr bwMode="auto">
            <a:xfrm rot="5400000">
              <a:off x="1654969" y="3358356"/>
              <a:ext cx="485775" cy="354013"/>
            </a:xfrm>
            <a:prstGeom prst="rightArrow">
              <a:avLst>
                <a:gd name="adj1" fmla="val 50000"/>
                <a:gd name="adj2" fmla="val 82469"/>
              </a:avLst>
            </a:prstGeom>
            <a:gradFill flip="none" rotWithShape="1">
              <a:gsLst>
                <a:gs pos="0">
                  <a:srgbClr val="CFCFCF"/>
                </a:gs>
                <a:gs pos="50000">
                  <a:srgbClr val="D5D5D5"/>
                </a:gs>
                <a:gs pos="100000">
                  <a:srgbClr val="C4C4C4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kern="0" noProof="1">
                <a:solidFill>
                  <a:sysClr val="window" lastClr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4" name="Rektangel 3"/>
            <p:cNvSpPr>
              <a:spLocks noChangeArrowheads="1"/>
            </p:cNvSpPr>
            <p:nvPr/>
          </p:nvSpPr>
          <p:spPr bwMode="auto">
            <a:xfrm>
              <a:off x="1231900" y="2146300"/>
              <a:ext cx="1333500" cy="1179513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30" name="Text Box 52"/>
            <p:cNvSpPr txBox="1">
              <a:spLocks noChangeArrowheads="1"/>
            </p:cNvSpPr>
            <p:nvPr/>
          </p:nvSpPr>
          <p:spPr bwMode="gray">
            <a:xfrm>
              <a:off x="1222375" y="5084763"/>
              <a:ext cx="1346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  <a:defRPr/>
              </a:pPr>
              <a:endParaRPr lang="da-DK" sz="1200" noProof="1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8689" name="Text Box 52"/>
            <p:cNvSpPr txBox="1">
              <a:spLocks noChangeArrowheads="1"/>
            </p:cNvSpPr>
            <p:nvPr/>
          </p:nvSpPr>
          <p:spPr bwMode="gray">
            <a:xfrm>
              <a:off x="1222375" y="3800121"/>
              <a:ext cx="1346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endParaRPr lang="en-US" sz="1200" noProof="1">
                <a:solidFill>
                  <a:schemeClr val="tx2"/>
                </a:solidFill>
              </a:endParaRPr>
            </a:p>
          </p:txBody>
        </p:sp>
        <p:sp>
          <p:nvSpPr>
            <p:cNvPr id="28690" name="Text Box 52"/>
            <p:cNvSpPr txBox="1">
              <a:spLocks noChangeArrowheads="1"/>
            </p:cNvSpPr>
            <p:nvPr/>
          </p:nvSpPr>
          <p:spPr bwMode="gray">
            <a:xfrm>
              <a:off x="1222375" y="2527394"/>
              <a:ext cx="1346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endParaRPr lang="en-US" sz="1200" noProof="1">
                <a:solidFill>
                  <a:srgbClr val="171717"/>
                </a:solidFill>
              </a:endParaRPr>
            </a:p>
          </p:txBody>
        </p:sp>
      </p:grpSp>
      <p:sp>
        <p:nvSpPr>
          <p:cNvPr id="11" name="Стрелка вниз 10"/>
          <p:cNvSpPr/>
          <p:nvPr/>
        </p:nvSpPr>
        <p:spPr>
          <a:xfrm>
            <a:off x="8234065" y="1924494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tx1">
                <a:lumMod val="7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gray">
          <a:xfrm>
            <a:off x="874713" y="1355725"/>
            <a:ext cx="48529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en-US" sz="2000">
                <a:solidFill>
                  <a:schemeClr val="tx2"/>
                </a:solidFill>
              </a:rPr>
              <a:t>Your own sub headline</a:t>
            </a:r>
          </a:p>
          <a:p>
            <a:pPr defTabSz="801688"/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26627" name="Rectangle 5"/>
          <p:cNvSpPr txBox="1">
            <a:spLocks noChangeArrowheads="1"/>
          </p:cNvSpPr>
          <p:nvPr/>
        </p:nvSpPr>
        <p:spPr bwMode="gray">
          <a:xfrm>
            <a:off x="874712" y="779463"/>
            <a:ext cx="7432675" cy="857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en-US" sz="3000" b="1" dirty="0">
                <a:solidFill>
                  <a:schemeClr val="tx2"/>
                </a:solidFill>
              </a:rPr>
              <a:t>Templates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2" name="Gruppe 29"/>
          <p:cNvGrpSpPr>
            <a:grpSpLocks/>
          </p:cNvGrpSpPr>
          <p:nvPr/>
        </p:nvGrpSpPr>
        <p:grpSpPr bwMode="auto">
          <a:xfrm>
            <a:off x="706438" y="1648046"/>
            <a:ext cx="7731125" cy="4657061"/>
            <a:chOff x="706438" y="1900238"/>
            <a:chExt cx="7731125" cy="4404869"/>
          </a:xfrm>
        </p:grpSpPr>
        <p:sp>
          <p:nvSpPr>
            <p:cNvPr id="33" name="Rektangel 32"/>
            <p:cNvSpPr>
              <a:spLocks noChangeArrowheads="1"/>
            </p:cNvSpPr>
            <p:nvPr/>
          </p:nvSpPr>
          <p:spPr bwMode="auto">
            <a:xfrm>
              <a:off x="3351213" y="1900238"/>
              <a:ext cx="2441575" cy="242887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52" name="Rektangel 51"/>
            <p:cNvSpPr>
              <a:spLocks noChangeArrowheads="1"/>
            </p:cNvSpPr>
            <p:nvPr/>
          </p:nvSpPr>
          <p:spPr bwMode="auto">
            <a:xfrm>
              <a:off x="3351213" y="2193925"/>
              <a:ext cx="2433637" cy="3260577"/>
            </a:xfrm>
            <a:prstGeom prst="rect">
              <a:avLst/>
            </a:prstGeom>
            <a:gradFill rotWithShape="1">
              <a:gsLst>
                <a:gs pos="0">
                  <a:srgbClr val="E6E6E6"/>
                </a:gs>
                <a:gs pos="49001">
                  <a:srgbClr val="FFFFFF"/>
                </a:gs>
                <a:gs pos="100000">
                  <a:schemeClr val="tx1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6633" name="Tekstboks 68"/>
            <p:cNvSpPr txBox="1">
              <a:spLocks noChangeArrowheads="1"/>
            </p:cNvSpPr>
            <p:nvPr/>
          </p:nvSpPr>
          <p:spPr bwMode="auto">
            <a:xfrm>
              <a:off x="3725863" y="2262188"/>
              <a:ext cx="1936750" cy="2328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1100" dirty="0" smtClean="0"/>
                <a:t>t</a:t>
              </a:r>
              <a:r>
                <a:rPr lang="en-US" sz="1400" dirty="0" err="1" smtClean="0">
                  <a:solidFill>
                    <a:srgbClr val="F50736"/>
                  </a:solidFill>
                  <a:latin typeface="Times New Roman" pitchFamily="18" charset="0"/>
                  <a:cs typeface="Times New Roman" pitchFamily="18" charset="0"/>
                </a:rPr>
                <a:t>İkincisi</a:t>
              </a:r>
              <a:r>
                <a:rPr lang="en-US" sz="1400" dirty="0" smtClean="0">
                  <a:solidFill>
                    <a:srgbClr val="F50736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1400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üəssisədə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mühasibat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uçotunun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avtomatlaşdırılması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öz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növbəsində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hazırlanan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maliyyə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hesabatlarının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da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avtomat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k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rejimində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formalaşması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vaxtında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təqdim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olunmasını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təmin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edəcək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da-DK" sz="1400" dirty="0"/>
            </a:p>
          </p:txBody>
        </p:sp>
        <p:sp>
          <p:nvSpPr>
            <p:cNvPr id="64" name="Rektangel 63"/>
            <p:cNvSpPr>
              <a:spLocks noChangeArrowheads="1"/>
            </p:cNvSpPr>
            <p:nvPr/>
          </p:nvSpPr>
          <p:spPr bwMode="auto">
            <a:xfrm>
              <a:off x="706438" y="1908175"/>
              <a:ext cx="2439987" cy="242888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defRPr/>
              </a:pPr>
              <a:endParaRPr lang="da-DK" noProof="1">
                <a:solidFill>
                  <a:schemeClr val="tx2"/>
                </a:solidFill>
                <a:latin typeface="Arial" pitchFamily="34" charset="0"/>
              </a:endParaRPr>
            </a:p>
          </p:txBody>
        </p:sp>
        <p:sp>
          <p:nvSpPr>
            <p:cNvPr id="65" name="Rektangel 64"/>
            <p:cNvSpPr>
              <a:spLocks noChangeArrowheads="1"/>
            </p:cNvSpPr>
            <p:nvPr/>
          </p:nvSpPr>
          <p:spPr bwMode="auto">
            <a:xfrm>
              <a:off x="706438" y="2192339"/>
              <a:ext cx="2432050" cy="2496620"/>
            </a:xfrm>
            <a:prstGeom prst="rect">
              <a:avLst/>
            </a:prstGeom>
            <a:gradFill rotWithShape="1">
              <a:gsLst>
                <a:gs pos="0">
                  <a:srgbClr val="E6E6E6"/>
                </a:gs>
                <a:gs pos="41000">
                  <a:srgbClr val="FFFFFF"/>
                </a:gs>
                <a:gs pos="100000">
                  <a:schemeClr val="tx1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grpSp>
          <p:nvGrpSpPr>
            <p:cNvPr id="3" name="Grupper 69"/>
            <p:cNvGrpSpPr>
              <a:grpSpLocks/>
            </p:cNvGrpSpPr>
            <p:nvPr/>
          </p:nvGrpSpPr>
          <p:grpSpPr bwMode="auto">
            <a:xfrm>
              <a:off x="765175" y="2286000"/>
              <a:ext cx="238125" cy="461963"/>
              <a:chOff x="872977" y="2471060"/>
              <a:chExt cx="346936" cy="672778"/>
            </a:xfrm>
          </p:grpSpPr>
          <p:sp>
            <p:nvSpPr>
              <p:cNvPr id="71" name="Rektangel 70"/>
              <p:cNvSpPr>
                <a:spLocks noChangeArrowheads="1"/>
              </p:cNvSpPr>
              <p:nvPr/>
            </p:nvSpPr>
            <p:spPr bwMode="auto">
              <a:xfrm>
                <a:off x="877603" y="2508051"/>
                <a:ext cx="342310" cy="344481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accent1"/>
                  </a:gs>
                </a:gsLst>
                <a:lin ang="16200000"/>
              </a:gra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 sz="1200" dirty="0">
                  <a:solidFill>
                    <a:srgbClr val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72" name="Tekstboks 71"/>
              <p:cNvSpPr txBox="1">
                <a:spLocks noChangeArrowheads="1"/>
              </p:cNvSpPr>
              <p:nvPr/>
            </p:nvSpPr>
            <p:spPr bwMode="auto">
              <a:xfrm>
                <a:off x="872977" y="2471060"/>
                <a:ext cx="346936" cy="672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1 </a:t>
                </a:r>
              </a:p>
            </p:txBody>
          </p:sp>
        </p:grpSp>
        <p:sp>
          <p:nvSpPr>
            <p:cNvPr id="25" name="Rektangel 24"/>
            <p:cNvSpPr>
              <a:spLocks noChangeArrowheads="1"/>
            </p:cNvSpPr>
            <p:nvPr/>
          </p:nvSpPr>
          <p:spPr bwMode="auto">
            <a:xfrm>
              <a:off x="5997575" y="1900238"/>
              <a:ext cx="2439988" cy="242887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6" name="Rektangel 25"/>
            <p:cNvSpPr>
              <a:spLocks noChangeArrowheads="1"/>
            </p:cNvSpPr>
            <p:nvPr/>
          </p:nvSpPr>
          <p:spPr bwMode="auto">
            <a:xfrm>
              <a:off x="5997575" y="2193925"/>
              <a:ext cx="2432050" cy="4111182"/>
            </a:xfrm>
            <a:prstGeom prst="rect">
              <a:avLst/>
            </a:prstGeom>
            <a:gradFill rotWithShape="1">
              <a:gsLst>
                <a:gs pos="0">
                  <a:srgbClr val="E6E6E6"/>
                </a:gs>
                <a:gs pos="49001">
                  <a:srgbClr val="FFFFFF"/>
                </a:gs>
                <a:gs pos="100000">
                  <a:schemeClr val="tx1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6641" name="Tekstboks 27"/>
            <p:cNvSpPr txBox="1">
              <a:spLocks noChangeArrowheads="1"/>
            </p:cNvSpPr>
            <p:nvPr/>
          </p:nvSpPr>
          <p:spPr bwMode="auto">
            <a:xfrm>
              <a:off x="6372225" y="2262188"/>
              <a:ext cx="1935163" cy="3755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1100" dirty="0" smtClean="0"/>
                <a:t>t</a:t>
              </a:r>
              <a:r>
                <a:rPr lang="en-US" sz="1100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 smtClean="0">
                  <a:solidFill>
                    <a:srgbClr val="F50736"/>
                  </a:solidFill>
                  <a:latin typeface="Times New Roman" pitchFamily="18" charset="0"/>
                  <a:cs typeface="Times New Roman" pitchFamily="18" charset="0"/>
                </a:rPr>
                <a:t>Üçüncüsü</a:t>
              </a:r>
              <a:r>
                <a:rPr lang="en-US" sz="1400" dirty="0" smtClean="0">
                  <a:solidFill>
                    <a:srgbClr val="F50736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aliyyə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hesabatlarının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vahid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məlumat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bazasının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yaradılması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ümümi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ölkə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üzrə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ayrı-ayrı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sosial-iqtisadi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sahələr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reqionlar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tə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ş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kilatlar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s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istiqamətlər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üzrə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real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vaxt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rejimində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dövlət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maliyyə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vəsaitlərinin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vəziyyəti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dövriyəsi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məqsədyönlü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istifadə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olunması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haqda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məlumatların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toplan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ı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lmasına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təhlilinə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imkan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verəcək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endParaRPr lang="da-DK" sz="1400" dirty="0"/>
            </a:p>
          </p:txBody>
        </p:sp>
        <p:sp>
          <p:nvSpPr>
            <p:cNvPr id="26643" name="Tekstboks 35"/>
            <p:cNvSpPr txBox="1">
              <a:spLocks noChangeArrowheads="1"/>
            </p:cNvSpPr>
            <p:nvPr/>
          </p:nvSpPr>
          <p:spPr bwMode="auto">
            <a:xfrm>
              <a:off x="1063625" y="2262188"/>
              <a:ext cx="1935163" cy="1921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err="1" smtClean="0">
                  <a:solidFill>
                    <a:srgbClr val="F50736"/>
                  </a:solidFill>
                  <a:latin typeface="Times New Roman" pitchFamily="18" charset="0"/>
                  <a:cs typeface="Times New Roman" pitchFamily="18" charset="0"/>
                </a:rPr>
                <a:t>Birincisi</a:t>
              </a:r>
              <a:r>
                <a:rPr lang="en-US" sz="1400" dirty="0" smtClean="0">
                  <a:solidFill>
                    <a:srgbClr val="F50736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z-Latn-AZ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əşkilatlarda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mühasibat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uçotu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beynəlxalq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milli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standartlara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əsaslanan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vahid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prinsip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üzərində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qurulacaq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və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hesabatların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standartlara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uyğun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tərtibi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təmin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olunacaq</a:t>
              </a:r>
              <a:r>
                <a:rPr lang="en-US" sz="1400" b="1" dirty="0" smtClean="0">
                  <a:solidFill>
                    <a:srgbClr val="171717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da-DK" sz="1400" dirty="0">
                <a:solidFill>
                  <a:srgbClr val="171717"/>
                </a:solidFill>
              </a:endParaRPr>
            </a:p>
          </p:txBody>
        </p:sp>
        <p:sp>
          <p:nvSpPr>
            <p:cNvPr id="66" name="Rektangel 65"/>
            <p:cNvSpPr>
              <a:spLocks noChangeArrowheads="1"/>
            </p:cNvSpPr>
            <p:nvPr/>
          </p:nvSpPr>
          <p:spPr bwMode="auto">
            <a:xfrm>
              <a:off x="3430588" y="2311400"/>
              <a:ext cx="233362" cy="238125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pSp>
          <p:nvGrpSpPr>
            <p:cNvPr id="4" name="Gruppe 47"/>
            <p:cNvGrpSpPr>
              <a:grpSpLocks/>
            </p:cNvGrpSpPr>
            <p:nvPr/>
          </p:nvGrpSpPr>
          <p:grpSpPr bwMode="auto">
            <a:xfrm>
              <a:off x="6061075" y="2286000"/>
              <a:ext cx="250825" cy="277813"/>
              <a:chOff x="6061075" y="2286000"/>
              <a:chExt cx="250825" cy="277813"/>
            </a:xfrm>
          </p:grpSpPr>
          <p:sp>
            <p:nvSpPr>
              <p:cNvPr id="27" name="Rektangel 26"/>
              <p:cNvSpPr>
                <a:spLocks noChangeArrowheads="1"/>
              </p:cNvSpPr>
              <p:nvPr/>
            </p:nvSpPr>
            <p:spPr bwMode="auto">
              <a:xfrm>
                <a:off x="6075363" y="2311400"/>
                <a:ext cx="236537" cy="236538"/>
              </a:xfrm>
              <a:prstGeom prst="rect">
                <a:avLst/>
              </a:prstGeom>
              <a:gradFill flip="none" rotWithShape="1">
                <a:gsLst>
                  <a:gs pos="0">
                    <a:sysClr val="window" lastClr="FFFFFF">
                      <a:lumMod val="65000"/>
                      <a:shade val="30000"/>
                      <a:satMod val="115000"/>
                    </a:sysClr>
                  </a:gs>
                  <a:gs pos="50000">
                    <a:sysClr val="window" lastClr="FFFFFF">
                      <a:lumMod val="65000"/>
                      <a:shade val="67500"/>
                      <a:satMod val="115000"/>
                    </a:sysClr>
                  </a:gs>
                  <a:gs pos="100000">
                    <a:srgbClr val="4F81BD">
                      <a:lumMod val="25000"/>
                    </a:srgbClr>
                  </a:gs>
                </a:gsLst>
                <a:lin ang="54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47" name="Tekstboks 46"/>
              <p:cNvSpPr txBox="1">
                <a:spLocks noChangeArrowheads="1"/>
              </p:cNvSpPr>
              <p:nvPr/>
            </p:nvSpPr>
            <p:spPr bwMode="auto">
              <a:xfrm>
                <a:off x="6061075" y="2286000"/>
                <a:ext cx="220663" cy="277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3</a:t>
                </a:r>
              </a:p>
            </p:txBody>
          </p:sp>
        </p:grpSp>
        <p:sp>
          <p:nvSpPr>
            <p:cNvPr id="29" name="Tekstboks 28"/>
            <p:cNvSpPr txBox="1">
              <a:spLocks noChangeArrowheads="1"/>
            </p:cNvSpPr>
            <p:nvPr/>
          </p:nvSpPr>
          <p:spPr bwMode="auto">
            <a:xfrm>
              <a:off x="3414713" y="2298700"/>
              <a:ext cx="2190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algn="tl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200" dirty="0">
                  <a:latin typeface="Arial" pitchFamily="34" charset="0"/>
                  <a:ea typeface="ＭＳ Ｐゴシック" pitchFamily="-97" charset="-128"/>
                </a:rPr>
                <a:t>2</a:t>
              </a:r>
            </a:p>
          </p:txBody>
        </p:sp>
      </p:grpSp>
      <p:sp>
        <p:nvSpPr>
          <p:cNvPr id="28" name="Заголовок 2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316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az-Latn-AZ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tədbirlər islahatların, mühüm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vəzifələrin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həllinə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təkan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verəcək</a:t>
            </a:r>
            <a: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b="1" dirty="0" smtClean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5073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171717"/>
              </a:solidFill>
            </a:endParaRPr>
          </a:p>
        </p:txBody>
      </p:sp>
      <p:grpSp>
        <p:nvGrpSpPr>
          <p:cNvPr id="24582" name="Gruppe 30"/>
          <p:cNvGrpSpPr>
            <a:grpSpLocks/>
          </p:cNvGrpSpPr>
          <p:nvPr/>
        </p:nvGrpSpPr>
        <p:grpSpPr bwMode="auto">
          <a:xfrm>
            <a:off x="259564" y="1265273"/>
            <a:ext cx="8623004" cy="5388390"/>
            <a:chOff x="863600" y="2201863"/>
            <a:chExt cx="7378700" cy="3563937"/>
          </a:xfrm>
        </p:grpSpPr>
        <p:sp>
          <p:nvSpPr>
            <p:cNvPr id="33" name="Rektangel 32"/>
            <p:cNvSpPr>
              <a:spLocks noChangeArrowheads="1"/>
            </p:cNvSpPr>
            <p:nvPr/>
          </p:nvSpPr>
          <p:spPr bwMode="auto">
            <a:xfrm>
              <a:off x="4686300" y="2201863"/>
              <a:ext cx="3556000" cy="354012"/>
            </a:xfrm>
            <a:prstGeom prst="rect">
              <a:avLst/>
            </a:prstGeom>
            <a:gradFill flip="none" rotWithShape="1">
              <a:gsLst>
                <a:gs pos="0">
                  <a:srgbClr val="CFCFCF"/>
                </a:gs>
                <a:gs pos="50000">
                  <a:srgbClr val="D5D5D5"/>
                </a:gs>
                <a:gs pos="100000">
                  <a:srgbClr val="C4C4C4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kern="0" noProof="1">
                <a:solidFill>
                  <a:sysClr val="window" lastClr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52" name="Rektangel 51"/>
            <p:cNvSpPr>
              <a:spLocks noChangeArrowheads="1"/>
            </p:cNvSpPr>
            <p:nvPr/>
          </p:nvSpPr>
          <p:spPr bwMode="auto">
            <a:xfrm>
              <a:off x="4699000" y="2628900"/>
              <a:ext cx="3543300" cy="3136900"/>
            </a:xfrm>
            <a:prstGeom prst="rect">
              <a:avLst/>
            </a:prstGeom>
            <a:gradFill rotWithShape="1">
              <a:gsLst>
                <a:gs pos="0">
                  <a:srgbClr val="E6E6E6"/>
                </a:gs>
                <a:gs pos="49001">
                  <a:srgbClr val="FFFFFF"/>
                </a:gs>
                <a:gs pos="100000">
                  <a:schemeClr val="tx1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4586" name="Tekstboks 68"/>
            <p:cNvSpPr txBox="1">
              <a:spLocks noChangeArrowheads="1"/>
            </p:cNvSpPr>
            <p:nvPr/>
          </p:nvSpPr>
          <p:spPr bwMode="auto">
            <a:xfrm>
              <a:off x="5068619" y="2728913"/>
              <a:ext cx="2983180" cy="2809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buFont typeface="Wingdings" pitchFamily="2" charset="2"/>
                <a:buChar char="Ø"/>
              </a:pP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Hal-hazırda </a:t>
              </a:r>
              <a:r>
                <a:rPr lang="az-Latn-AZ" dirty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həmin sistemin Maliyyə Nazirliyində və 4 pilot universitetdə (Bakı Dövlət Universiteti, Azərbaycan Texniki Universiteti, Azərbaycan Respublikası Prezidenti  Yanında Dövlət İdarəçilik Akademiyası, Xəzər Universiteti) tətbiqi başa çatır və  yaxın gələcəkdə geniş yayılması nəzərdə tutulur. </a:t>
              </a:r>
              <a:endParaRPr lang="az-Latn-AZ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>
                <a:buFont typeface="Wingdings" pitchFamily="2" charset="2"/>
                <a:buChar char="Ø"/>
              </a:pP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Tətbiqin  </a:t>
              </a:r>
              <a:r>
                <a:rPr lang="az-Latn-AZ" dirty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birinci mərhələsi dövlət sifarişi ilə maliyyəsən  35 ali təhsil müəssisəsini və 4 nazirliyi əhatə edəcək. </a:t>
              </a:r>
            </a:p>
          </p:txBody>
        </p:sp>
        <p:sp>
          <p:nvSpPr>
            <p:cNvPr id="24587" name="Rectangle 5"/>
            <p:cNvSpPr txBox="1">
              <a:spLocks noChangeArrowheads="1"/>
            </p:cNvSpPr>
            <p:nvPr/>
          </p:nvSpPr>
          <p:spPr bwMode="gray">
            <a:xfrm>
              <a:off x="4799013" y="2278063"/>
              <a:ext cx="2671762" cy="223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 defTabSz="914400" eaLnBrk="0" hangingPunct="0">
                <a:lnSpc>
                  <a:spcPct val="95000"/>
                </a:lnSpc>
              </a:pPr>
              <a:r>
                <a:rPr lang="az-Latn-AZ" sz="1600" b="1" dirty="0" smtClean="0">
                  <a:solidFill>
                    <a:schemeClr val="accent1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Pilot təşkilatlarda tətbiqi</a:t>
              </a:r>
              <a:endParaRPr lang="en-US" sz="1600" b="1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Højrepil 75"/>
            <p:cNvSpPr/>
            <p:nvPr/>
          </p:nvSpPr>
          <p:spPr bwMode="auto">
            <a:xfrm>
              <a:off x="4271803" y="3096366"/>
              <a:ext cx="533400" cy="388041"/>
            </a:xfrm>
            <a:prstGeom prst="rightArrow">
              <a:avLst>
                <a:gd name="adj1" fmla="val 50000"/>
                <a:gd name="adj2" fmla="val 82469"/>
              </a:avLst>
            </a:prstGeom>
            <a:gradFill flip="none" rotWithShape="1">
              <a:gsLst>
                <a:gs pos="100000">
                  <a:schemeClr val="accent1">
                    <a:lumMod val="10000"/>
                  </a:schemeClr>
                </a:gs>
                <a:gs pos="0">
                  <a:schemeClr val="accent1">
                    <a:lumMod val="25000"/>
                  </a:schemeClr>
                </a:gs>
              </a:gsLst>
              <a:lin ang="0" scaled="0"/>
              <a:tileRect/>
            </a:gradFill>
            <a:ln w="6350">
              <a:solidFill>
                <a:schemeClr val="bg2">
                  <a:lumMod val="75000"/>
                </a:schemeClr>
              </a:solidFill>
            </a:ln>
            <a:effectLst>
              <a:innerShdw blurRad="66675" dist="50800" dir="13500000">
                <a:srgbClr val="000000">
                  <a:alpha val="18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>
              <a:contourClr>
                <a:schemeClr val="accent6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a-DK" sz="1200" dirty="0">
                  <a:solidFill>
                    <a:srgbClr val="FFFFFF"/>
                  </a:solidFill>
                  <a:latin typeface="Arial" pitchFamily="34" charset="0"/>
                  <a:ea typeface="ＭＳ Ｐゴシック" pitchFamily="-97" charset="-128"/>
                </a:rPr>
                <a:t> </a:t>
              </a:r>
            </a:p>
          </p:txBody>
        </p:sp>
        <p:sp>
          <p:nvSpPr>
            <p:cNvPr id="64" name="Rektangel 63"/>
            <p:cNvSpPr>
              <a:spLocks noChangeArrowheads="1"/>
            </p:cNvSpPr>
            <p:nvPr/>
          </p:nvSpPr>
          <p:spPr bwMode="auto">
            <a:xfrm>
              <a:off x="863600" y="2214563"/>
              <a:ext cx="3556000" cy="354012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65" name="Rektangel 64"/>
            <p:cNvSpPr>
              <a:spLocks noChangeArrowheads="1"/>
            </p:cNvSpPr>
            <p:nvPr/>
          </p:nvSpPr>
          <p:spPr bwMode="auto">
            <a:xfrm>
              <a:off x="863600" y="2628900"/>
              <a:ext cx="3543300" cy="3136900"/>
            </a:xfrm>
            <a:prstGeom prst="rect">
              <a:avLst/>
            </a:prstGeom>
            <a:gradFill rotWithShape="1">
              <a:gsLst>
                <a:gs pos="0">
                  <a:srgbClr val="E6E6E6"/>
                </a:gs>
                <a:gs pos="41000">
                  <a:srgbClr val="FFFFFF"/>
                </a:gs>
                <a:gs pos="100000">
                  <a:schemeClr val="tx1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4353" name="Tekstboks 72"/>
            <p:cNvSpPr txBox="1">
              <a:spLocks noChangeArrowheads="1"/>
            </p:cNvSpPr>
            <p:nvPr/>
          </p:nvSpPr>
          <p:spPr bwMode="auto">
            <a:xfrm>
              <a:off x="1051589" y="2728913"/>
              <a:ext cx="3152111" cy="2626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buFont typeface="Wingdings" pitchFamily="2" charset="2"/>
                <a:buChar char="Ø"/>
                <a:defRPr/>
              </a:pP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Maliyyə Nazirliyi və Dünya Bankı tərəfindən birgə həyata keçirilən Korporativ və Büdcə Sektorlarında Hesabatlılıq Layihəsi çərçivəsində </a:t>
              </a:r>
              <a:r>
                <a:rPr lang="az-Latn-AZ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az-Latn-AZ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Büdcədən maliyyəşən təşkilatlar üçün Maliyyə və Mühasibatlıq Hesabatları </a:t>
              </a:r>
              <a:r>
                <a:rPr lang="az-Latn-AZ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(FARABİ)” </a:t>
              </a:r>
              <a:r>
                <a:rPr lang="az-Latn-AZ" dirty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avtomatlaşdırılmış informasiya sisteminin yaradılmasına qərar </a:t>
              </a: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verildi. </a:t>
              </a:r>
            </a:p>
            <a:p>
              <a:pPr marL="285750" indent="-285750">
                <a:buFont typeface="Wingdings" pitchFamily="2" charset="2"/>
                <a:buChar char="Ø"/>
                <a:defRPr/>
              </a:pP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2012-ci </a:t>
              </a:r>
              <a:r>
                <a:rPr lang="az-Latn-AZ" dirty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ilin 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yarsından başlayaraq  </a:t>
              </a:r>
              <a:r>
                <a:rPr lang="az-Latn-AZ" dirty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sistemin sazlanması və testlərin aparılması həyata </a:t>
              </a: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keçirild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az-Latn-AZ" dirty="0" smtClean="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endParaRPr lang="az-Latn-A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95" name="Rectangle 5"/>
            <p:cNvSpPr txBox="1">
              <a:spLocks noChangeArrowheads="1"/>
            </p:cNvSpPr>
            <p:nvPr/>
          </p:nvSpPr>
          <p:spPr bwMode="gray">
            <a:xfrm>
              <a:off x="950913" y="2278063"/>
              <a:ext cx="2671762" cy="223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 defTabSz="914400" eaLnBrk="0" hangingPunct="0">
                <a:lnSpc>
                  <a:spcPct val="95000"/>
                </a:lnSpc>
              </a:pPr>
              <a:r>
                <a:rPr lang="az-Latn-AZ" sz="1600" b="1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Sistemin yaradılması və sazlanması</a:t>
              </a:r>
              <a:endPara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6447" y="274638"/>
            <a:ext cx="8623004" cy="692925"/>
          </a:xfrm>
          <a:solidFill>
            <a:schemeClr val="tx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z-Latn-A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Praktiki addımlar       FARABİ sisteminin yaradılması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320098" y="473091"/>
            <a:ext cx="489204" cy="164805"/>
          </a:xfrm>
          <a:prstGeom prst="rightArrow">
            <a:avLst/>
          </a:prstGeom>
          <a:solidFill>
            <a:srgbClr val="F5073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01326" y="3244334"/>
            <a:ext cx="941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Latn-AZ" dirty="0"/>
              <a:t>FARAB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tx1"/>
            </a:gs>
            <a:gs pos="100000">
              <a:srgbClr val="FFFFFF">
                <a:lumMod val="75000"/>
              </a:srgbClr>
            </a:gs>
            <a:gs pos="100000">
              <a:srgbClr val="E6E6E6">
                <a:lumMod val="75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9"/>
          <p:cNvGrpSpPr/>
          <p:nvPr/>
        </p:nvGrpSpPr>
        <p:grpSpPr>
          <a:xfrm rot="10800000">
            <a:off x="0" y="5713411"/>
            <a:ext cx="9144000" cy="1143002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ektangel 10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29699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2" name="Rectangle 5"/>
          <p:cNvSpPr txBox="1">
            <a:spLocks noChangeArrowheads="1"/>
          </p:cNvSpPr>
          <p:nvPr/>
        </p:nvSpPr>
        <p:spPr bwMode="gray">
          <a:xfrm>
            <a:off x="563526" y="255182"/>
            <a:ext cx="8165804" cy="627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əsas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prinsipləri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üstünlükləri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kstboks 9"/>
          <p:cNvSpPr txBox="1">
            <a:spLocks noChangeArrowheads="1"/>
          </p:cNvSpPr>
          <p:nvPr/>
        </p:nvSpPr>
        <p:spPr bwMode="auto">
          <a:xfrm>
            <a:off x="-467832" y="1387439"/>
            <a:ext cx="5025247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0150" lvl="2" indent="-285750">
              <a:buFont typeface="Wingdings" pitchFamily="2" charset="2"/>
              <a:buChar char="Ø"/>
              <a:defRPr/>
            </a:pPr>
            <a:r>
              <a:rPr lang="da-DK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«</a:t>
            </a:r>
            <a:r>
              <a:rPr lang="az-Latn-A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B</a:t>
            </a:r>
            <a:r>
              <a:rPr lang="da-DK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ulud» texnologiya</a:t>
            </a:r>
            <a:r>
              <a:rPr lang="az-Latn-A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sı</a:t>
            </a:r>
            <a:r>
              <a:rPr lang="da-DK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 </a:t>
            </a:r>
            <a:endParaRPr lang="az-Latn-AZ" sz="2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marL="1200150" lvl="2" indent="-285750">
              <a:defRPr/>
            </a:pPr>
            <a:r>
              <a:rPr lang="az-Latn-AZ" sz="1700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	</a:t>
            </a:r>
            <a:r>
              <a:rPr lang="da-DK" sz="2000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Sistem </a:t>
            </a:r>
            <a:r>
              <a:rPr lang="da-DK" sz="2000" dirty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İKT sahəsində hal-hazırda istifadə olunan ən müasir </a:t>
            </a:r>
            <a:r>
              <a:rPr lang="da-DK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«bulud» </a:t>
            </a:r>
            <a:r>
              <a:rPr lang="da-DK" sz="2000" dirty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texnologiya üzərində qurulmuşdur. Bu texnologiya əsasən istifadəçi (təşkilat) yerində Data (server) mərkəzə daxili kommunikasiya  şəbəkəsi vasitəsi ilə və ya İnternet üzərində </a:t>
            </a:r>
            <a:r>
              <a:rPr lang="da-DK" sz="2000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uzaqlaşdır</a:t>
            </a:r>
            <a:r>
              <a:rPr lang="az-Latn-AZ" sz="2000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ı</a:t>
            </a:r>
            <a:r>
              <a:rPr lang="da-DK" sz="2000" dirty="0" smtClean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lmış </a:t>
            </a:r>
            <a:r>
              <a:rPr lang="da-DK" sz="2000" dirty="0">
                <a:solidFill>
                  <a:srgbClr val="D7D8D9">
                    <a:lumMod val="25000"/>
                  </a:srgb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qoşulur və sistemdə çalışır. </a:t>
            </a:r>
            <a:endParaRPr lang="az-Latn-AZ" sz="2000" dirty="0" smtClean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lvl="2">
              <a:defRPr/>
            </a:pPr>
            <a:endParaRPr lang="da-DK" sz="1700" dirty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9284" y="6342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5270" y="1724910"/>
            <a:ext cx="4462425" cy="3346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6629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tx1">
                <a:lumMod val="8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9"/>
          <p:cNvGrpSpPr/>
          <p:nvPr/>
        </p:nvGrpSpPr>
        <p:grpSpPr>
          <a:xfrm rot="10800000">
            <a:off x="0" y="5713411"/>
            <a:ext cx="9144000" cy="1143002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ektangel 10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29699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2" name="Rectangle 5"/>
          <p:cNvSpPr txBox="1">
            <a:spLocks noChangeArrowheads="1"/>
          </p:cNvSpPr>
          <p:nvPr/>
        </p:nvSpPr>
        <p:spPr bwMode="gray">
          <a:xfrm>
            <a:off x="563526" y="255182"/>
            <a:ext cx="8165804" cy="627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əsas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prinsipləri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üstünlükləri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9284" y="6342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0874" y="1600200"/>
            <a:ext cx="40616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z-Latn-AZ" sz="2200" b="1" u="sng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Pulsuz tətbiq və qoşulma</a:t>
            </a:r>
          </a:p>
          <a:p>
            <a:pPr marL="0" indent="0">
              <a:buNone/>
            </a:pPr>
            <a:r>
              <a:rPr lang="az-Latn-AZ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Təşkilatlar </a:t>
            </a:r>
            <a:r>
              <a:rPr lang="az-Latn-AZ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tərəfindən sistemin tətbiqi, kommunikasiyalara qoşulması, istifadəçilərin təlimi ilə əlaqədar heç bir əlavə xərclərin aparılması nəzərdə tutulmayıb. </a:t>
            </a:r>
          </a:p>
          <a:p>
            <a:pPr marL="0" indent="0">
              <a:buNone/>
            </a:pPr>
            <a:r>
              <a:rPr lang="az-Latn-AZ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Gələcəkdə </a:t>
            </a:r>
            <a:r>
              <a:rPr lang="az-Latn-AZ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isə, sistem tam tətbiq olunandan sonra, texniki dəstək üçün istifadəçilər tərəfindən abunə haqqının ödənilməsi nəzərə alınıb.</a:t>
            </a:r>
          </a:p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205140053"/>
              </p:ext>
            </p:extLst>
          </p:nvPr>
        </p:nvGraphicFramePr>
        <p:xfrm>
          <a:off x="4648200" y="1414131"/>
          <a:ext cx="4038600" cy="3530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21209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tx2">
                <a:lumMod val="9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9"/>
          <p:cNvGrpSpPr/>
          <p:nvPr/>
        </p:nvGrpSpPr>
        <p:grpSpPr>
          <a:xfrm rot="10800000">
            <a:off x="0" y="5713411"/>
            <a:ext cx="9144000" cy="1143002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ektangel 10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" name="Rektangel 11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29699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702" name="Rectangle 5"/>
          <p:cNvSpPr txBox="1">
            <a:spLocks noChangeArrowheads="1"/>
          </p:cNvSpPr>
          <p:nvPr/>
        </p:nvSpPr>
        <p:spPr bwMode="gray">
          <a:xfrm>
            <a:off x="563526" y="255182"/>
            <a:ext cx="8165804" cy="627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</a:pP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əsas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prinsipləri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üstünlükləri</a:t>
            </a:r>
            <a:r>
              <a:rPr lang="en-US" sz="2800" b="1" dirty="0">
                <a:solidFill>
                  <a:srgbClr val="F5073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kstboks 9"/>
          <p:cNvSpPr txBox="1">
            <a:spLocks noChangeArrowheads="1"/>
          </p:cNvSpPr>
          <p:nvPr/>
        </p:nvSpPr>
        <p:spPr bwMode="auto">
          <a:xfrm>
            <a:off x="-372139" y="1387439"/>
            <a:ext cx="5025247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0150" lvl="2" indent="-285750">
              <a:buFont typeface="Wingdings" pitchFamily="2" charset="2"/>
              <a:buChar char="Ø"/>
              <a:defRPr/>
            </a:pPr>
            <a:r>
              <a:rPr lang="da-DK" sz="2400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«ERP » sistemi</a:t>
            </a:r>
            <a:endParaRPr lang="az-Latn-AZ" sz="2400" b="1" u="sng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marL="1200150" lvl="2" indent="-285750">
              <a:defRPr/>
            </a:pPr>
            <a:r>
              <a:rPr lang="az-Latn-AZ" sz="17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      </a:t>
            </a:r>
            <a:r>
              <a:rPr lang="da-DK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Proqram təminatının fu</a:t>
            </a:r>
            <a:r>
              <a:rPr lang="az-Latn-A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n</a:t>
            </a:r>
            <a:r>
              <a:rPr lang="da-DK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ＭＳ Ｐゴシック" pitchFamily="-97" charset="-128"/>
                <a:cs typeface="Times New Roman" pitchFamily="18" charset="0"/>
              </a:rPr>
              <a:t>ksionallığı «Müəssisə resurslarının idarə edilməsi sistemi» (beynəlxalq klassifikasiya üzrə - «ERP sistem») prinsip üzərində qurulub və müəssisənin bütün növ maliyyə-təsərrüfat fəaliyyətinin avtomatlaşdırılmasına və idarə edilməsinə imkan verir.</a:t>
            </a:r>
            <a:endParaRPr lang="az-Latn-AZ" sz="2000" dirty="0" smtClean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  <a:p>
            <a:pPr lvl="2">
              <a:defRPr/>
            </a:pPr>
            <a:endParaRPr lang="da-DK" sz="1700" dirty="0">
              <a:solidFill>
                <a:srgbClr val="D7D8D9">
                  <a:lumMod val="25000"/>
                </a:srgbClr>
              </a:solidFill>
              <a:latin typeface="Times New Roman" pitchFamily="18" charset="0"/>
              <a:ea typeface="ＭＳ Ｐゴシック" pitchFamily="-97" charset="-128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9284" y="6342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122" name="Picture 2" descr="http://hermanzacharias.files.wordpress.com/2012/03/erp-syst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2124" y="1449499"/>
            <a:ext cx="3676650" cy="2990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6629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 flipH="1" flipV="1">
            <a:off x="2650861" y="2388627"/>
            <a:ext cx="927520" cy="144145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flipV="1">
            <a:off x="5330644" y="2383903"/>
            <a:ext cx="871250" cy="1231729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2" name="Title 1"/>
          <p:cNvSpPr>
            <a:spLocks noGrp="1"/>
          </p:cNvSpPr>
          <p:nvPr>
            <p:ph type="title"/>
          </p:nvPr>
        </p:nvSpPr>
        <p:spPr bwMode="auto">
          <a:xfrm>
            <a:off x="494341" y="148857"/>
            <a:ext cx="8229600" cy="4997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əsas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prinsipləri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üstünlükləri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7308850" y="1304625"/>
            <a:ext cx="1562486" cy="154504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z-Latn-AZ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Maliyyə       uçotu</a:t>
            </a:r>
          </a:p>
        </p:txBody>
      </p:sp>
      <p:sp>
        <p:nvSpPr>
          <p:cNvPr id="6" name="Oval 5"/>
          <p:cNvSpPr/>
          <p:nvPr/>
        </p:nvSpPr>
        <p:spPr>
          <a:xfrm>
            <a:off x="299024" y="1661628"/>
            <a:ext cx="1584176" cy="144772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İnsan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resursları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əmək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haqqı</a:t>
            </a:r>
            <a:endParaRPr lang="az-Latn-AZ" sz="1400" b="1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6201894" y="2375699"/>
            <a:ext cx="1104900" cy="158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744" y="3273433"/>
            <a:ext cx="2090737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az-Latn-AZ" sz="1000" b="1" dirty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z-Latn-AZ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tat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cədvəli</a:t>
            </a: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z-Latn-AZ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əxsi</a:t>
            </a: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kartlar</a:t>
            </a: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Tabel</a:t>
            </a: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az-Latn-AZ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Ezamiyyət</a:t>
            </a: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Əmək</a:t>
            </a: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haqqı</a:t>
            </a: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Əmrlər</a:t>
            </a: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Kadr</a:t>
            </a: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hesabatları</a:t>
            </a: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İşçilərin</a:t>
            </a:r>
            <a:endParaRPr lang="az-Latn-A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qiymətləndirilməsi</a:t>
            </a:r>
            <a:endParaRPr lang="en-US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az-Latn-AZ" sz="1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2541" name="TextBox 26"/>
          <p:cNvSpPr txBox="1">
            <a:spLocks noChangeArrowheads="1"/>
          </p:cNvSpPr>
          <p:nvPr/>
        </p:nvSpPr>
        <p:spPr bwMode="auto">
          <a:xfrm>
            <a:off x="7474688" y="2688432"/>
            <a:ext cx="154172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az-Latn-AZ" sz="1000" b="1" dirty="0">
              <a:solidFill>
                <a:srgbClr val="404040"/>
              </a:solidFill>
            </a:endParaRPr>
          </a:p>
          <a:p>
            <a:pPr>
              <a:buFont typeface="Arial" charset="0"/>
              <a:buChar char="•"/>
            </a:pPr>
            <a:r>
              <a:rPr lang="az-Latn-AZ" sz="1000" b="1" dirty="0">
                <a:solidFill>
                  <a:srgbClr val="404040"/>
                </a:solidFill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Baş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kitab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200" b="1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az-Latn-AZ" sz="1200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Mal-material </a:t>
            </a:r>
            <a:r>
              <a:rPr lang="en-US" sz="1200" b="1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uçotu</a:t>
            </a:r>
            <a:endParaRPr lang="az-Latn-AZ" sz="1200" b="1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az-Latn-AZ" sz="1200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Əsas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vəsaitlər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az-Latn-A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Bank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sənədləri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Xəzinə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sənədləri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Avans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hesabatı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Ödəniş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tapşırığı</a:t>
            </a: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az-Latn-AZ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Müqavilələr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Hesabatlar</a:t>
            </a: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az-Latn-AZ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İcarə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sənədləri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Xidmət</a:t>
            </a:r>
            <a:r>
              <a:rPr lang="en-US" sz="12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sənədləri</a:t>
            </a:r>
            <a:endParaRPr lang="az-Latn-AZ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sz="1200" b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az-Latn-AZ" sz="1000" b="1" dirty="0">
              <a:solidFill>
                <a:srgbClr val="404040"/>
              </a:solidFill>
            </a:endParaRPr>
          </a:p>
          <a:p>
            <a:endParaRPr lang="en-US" sz="1000" b="1" dirty="0">
              <a:solidFill>
                <a:srgbClr val="404040"/>
              </a:solidFill>
            </a:endParaRPr>
          </a:p>
          <a:p>
            <a:pPr>
              <a:buFont typeface="Arial" charset="0"/>
              <a:buChar char="•"/>
            </a:pP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1749004" y="3573016"/>
            <a:ext cx="1656184" cy="151216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z-Latn-A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Vasitələr</a:t>
            </a:r>
          </a:p>
          <a:p>
            <a:pPr algn="ctr">
              <a:defRPr/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508104" y="3645024"/>
            <a:ext cx="1656184" cy="151216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z-Latn-AZ" sz="1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Sistem  İnzibatçılığı</a:t>
            </a:r>
            <a:endParaRPr lang="en-US" sz="15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8" name="TextBox 29"/>
          <p:cNvSpPr txBox="1">
            <a:spLocks noChangeArrowheads="1"/>
          </p:cNvSpPr>
          <p:nvPr/>
        </p:nvSpPr>
        <p:spPr bwMode="auto">
          <a:xfrm>
            <a:off x="5508625" y="5157788"/>
            <a:ext cx="18002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000" b="1" dirty="0">
                <a:solidFill>
                  <a:srgbClr val="000000"/>
                </a:solidFill>
              </a:rPr>
              <a:t> 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Baş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menyunun</a:t>
            </a:r>
            <a:r>
              <a:rPr lang="az-Latn-A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az-Latn-A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sazlanması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İnterfeysin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tərcüməsi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Hüquq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səlahiyyətlər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Bildiriş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modulu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Xəbər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793611" y="2383903"/>
            <a:ext cx="857250" cy="158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3707904" y="4365104"/>
            <a:ext cx="1440160" cy="1358545"/>
          </a:xfrm>
          <a:prstGeom prst="ellipse">
            <a:avLst/>
          </a:prstGeom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Məlumat</a:t>
            </a:r>
            <a:r>
              <a:rPr lang="az-Latn-AZ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mübadiləsi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 rot="5400000" flipH="1" flipV="1">
            <a:off x="4357687" y="4357688"/>
            <a:ext cx="14287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13863" y="5091824"/>
            <a:ext cx="2016125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000" b="1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az-Latn-AZ" sz="1000" b="1" dirty="0">
                <a:solidFill>
                  <a:srgbClr val="000000"/>
                </a:solidFill>
              </a:rPr>
              <a:t>Tapşırıqların idarəedicısı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az-Latn-AZ" sz="1000" b="1" dirty="0">
                <a:solidFill>
                  <a:srgbClr val="000000"/>
                </a:solidFill>
              </a:rPr>
              <a:t>“Crystal” Hesabatlılıq sistemi</a:t>
            </a:r>
            <a:endParaRPr lang="en-US" sz="1000" b="1" dirty="0">
              <a:solidFill>
                <a:srgbClr val="000000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203575" y="4076700"/>
            <a:ext cx="576263" cy="654050"/>
            <a:chOff x="3428992" y="4718156"/>
            <a:chExt cx="624657" cy="498381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3428992" y="5215328"/>
              <a:ext cx="357930" cy="1209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786922" y="4718156"/>
              <a:ext cx="266727" cy="497172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3"/>
          <p:cNvGrpSpPr>
            <a:grpSpLocks/>
          </p:cNvGrpSpPr>
          <p:nvPr/>
        </p:nvGrpSpPr>
        <p:grpSpPr bwMode="auto">
          <a:xfrm flipH="1">
            <a:off x="4929188" y="4071938"/>
            <a:ext cx="749300" cy="654050"/>
            <a:chOff x="3509963" y="5153025"/>
            <a:chExt cx="785812" cy="35877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3509963" y="5510058"/>
              <a:ext cx="356279" cy="1742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866242" y="5153025"/>
              <a:ext cx="429533" cy="357033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Скругленный прямоугольник 6"/>
          <p:cNvSpPr/>
          <p:nvPr/>
        </p:nvSpPr>
        <p:spPr>
          <a:xfrm>
            <a:off x="3563939" y="2492896"/>
            <a:ext cx="1650998" cy="15790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z-Latn-AZ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FARABİ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17898" y="946299"/>
            <a:ext cx="4455042" cy="114558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az-Latn-AZ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Çoxfunksionallıq</a:t>
            </a:r>
            <a:endParaRPr lang="az-Latn-AZ" b="1" u="sng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1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Sistemdə  «Anbar uçotu», «Əsas vəsaitlərin uçotu», «Bank və xəzinə əməliyyatları», «Əmək haqqı»,  «Maliyyə hesabatları</a:t>
            </a:r>
            <a:r>
              <a:rPr lang="az-Latn-AZ" sz="1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az-Latn-AZ" sz="1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«Kadrların uçotu» </a:t>
            </a:r>
            <a:r>
              <a:rPr lang="az-Latn-AZ" sz="1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və s. </a:t>
            </a:r>
            <a:r>
              <a:rPr lang="az-Latn-AZ" sz="15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modullar </a:t>
            </a:r>
            <a:r>
              <a:rPr lang="az-Latn-AZ" sz="1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mövcuddur.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875486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6E7517-0EE9-49CF-990D-9186DC27E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TS101875486</Template>
  <TotalTime>5607</TotalTime>
  <Words>909</Words>
  <Application>Microsoft Office PowerPoint</Application>
  <PresentationFormat>On-screen Show (4:3)</PresentationFormat>
  <Paragraphs>147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TS101875486</vt:lpstr>
      <vt:lpstr>Slide 1</vt:lpstr>
      <vt:lpstr>Slide 2</vt:lpstr>
      <vt:lpstr>Slide 3</vt:lpstr>
      <vt:lpstr>Bu tədbirlər islahatların, mühüm vəzifələrin həllinə təkan verəcək: </vt:lpstr>
      <vt:lpstr>Praktiki addımlar       FARABİ sisteminin yaradılması</vt:lpstr>
      <vt:lpstr>Slide 6</vt:lpstr>
      <vt:lpstr>Slide 7</vt:lpstr>
      <vt:lpstr>Slide 8</vt:lpstr>
      <vt:lpstr>Sistemin əsas prinsipləri və üstünlükləri </vt:lpstr>
      <vt:lpstr>Slide 10</vt:lpstr>
      <vt:lpstr>Slide 11</vt:lpstr>
      <vt:lpstr>Slide 12</vt:lpstr>
      <vt:lpstr>Slide 13</vt:lpstr>
      <vt:lpstr>Slide 14</vt:lpstr>
    </vt:vector>
  </TitlesOfParts>
  <Company>Xalq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120</cp:revision>
  <cp:lastPrinted>2013-03-12T11:46:52Z</cp:lastPrinted>
  <dcterms:created xsi:type="dcterms:W3CDTF">2013-02-24T07:01:01Z</dcterms:created>
  <dcterms:modified xsi:type="dcterms:W3CDTF">2013-04-11T06:05:34Z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TC018754869991</vt:lpwstr>
  </property>
</Properties>
</file>